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17"/>
  </p:handoutMasterIdLst>
  <p:sldIdLst>
    <p:sldId id="256" r:id="rId2"/>
    <p:sldId id="257" r:id="rId3"/>
    <p:sldId id="258" r:id="rId4"/>
    <p:sldId id="263" r:id="rId5"/>
    <p:sldId id="259" r:id="rId6"/>
    <p:sldId id="262" r:id="rId7"/>
    <p:sldId id="264" r:id="rId8"/>
    <p:sldId id="294" r:id="rId9"/>
    <p:sldId id="293" r:id="rId10"/>
    <p:sldId id="292" r:id="rId11"/>
    <p:sldId id="291" r:id="rId12"/>
    <p:sldId id="290" r:id="rId13"/>
    <p:sldId id="289" r:id="rId14"/>
    <p:sldId id="288" r:id="rId15"/>
    <p:sldId id="265"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1" autoAdjust="0"/>
  </p:normalViewPr>
  <p:slideViewPr>
    <p:cSldViewPr snapToGrid="0">
      <p:cViewPr varScale="1">
        <p:scale>
          <a:sx n="84" d="100"/>
          <a:sy n="84" d="100"/>
        </p:scale>
        <p:origin x="629" y="-422"/>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jpeg"/><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Sheet1!$C$178</c:f>
              <c:strCache>
                <c:ptCount val="1"/>
                <c:pt idx="0">
                  <c:v>2015.g.kases izp.</c:v>
                </c:pt>
              </c:strCache>
            </c:strRef>
          </c:tx>
          <c:invertIfNegative val="0"/>
          <c:dLbls>
            <c:dLbl>
              <c:idx val="1"/>
              <c:layout>
                <c:manualLayout>
                  <c:x val="-2.0075282308657481E-2"/>
                  <c:y val="-8.4033613445378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6704307820997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037641154328716E-2"/>
                  <c:y val="-2.24089635854342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76190476190476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4.20168067226890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188205771643703E-3"/>
                  <c:y val="-5.3221288515406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037641154328716E-2"/>
                  <c:y val="-1.6806722689075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383521539104992E-2"/>
                  <c:y val="8.40336134453781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0">
                    <a:latin typeface="Times New Roman" pitchFamily="18" charset="0"/>
                    <a:cs typeface="Times New Roman"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Sheet1!$A$179:$B$188</c:f>
              <c:strCache>
                <c:ptCount val="10"/>
                <c:pt idx="0">
                  <c:v>Atlīdzība</c:v>
                </c:pt>
                <c:pt idx="1">
                  <c:v>Komandējumi</c:v>
                </c:pt>
                <c:pt idx="2">
                  <c:v>Pakalpojumi</c:v>
                </c:pt>
                <c:pt idx="3">
                  <c:v>Materiāli</c:v>
                </c:pt>
                <c:pt idx="4">
                  <c:v>Periodikas iegāde</c:v>
                </c:pt>
                <c:pt idx="5">
                  <c:v>Nodokļi</c:v>
                </c:pt>
                <c:pt idx="6">
                  <c:v>Procentu izd.</c:v>
                </c:pt>
                <c:pt idx="7">
                  <c:v>Subsīdijas, soc.pab.</c:v>
                </c:pt>
                <c:pt idx="8">
                  <c:v>Kapit. izdevumi</c:v>
                </c:pt>
                <c:pt idx="9">
                  <c:v>Aizņēmuma atmaksa</c:v>
                </c:pt>
              </c:strCache>
            </c:strRef>
          </c:cat>
          <c:val>
            <c:numRef>
              <c:f>Sheet1!$C$179:$C$188</c:f>
              <c:numCache>
                <c:formatCode>General</c:formatCode>
                <c:ptCount val="10"/>
                <c:pt idx="0" formatCode="#,##0">
                  <c:v>222849</c:v>
                </c:pt>
                <c:pt idx="1">
                  <c:v>203</c:v>
                </c:pt>
                <c:pt idx="2">
                  <c:v>66625</c:v>
                </c:pt>
                <c:pt idx="3">
                  <c:v>73842</c:v>
                </c:pt>
                <c:pt idx="4">
                  <c:v>1253</c:v>
                </c:pt>
                <c:pt idx="5">
                  <c:v>4271</c:v>
                </c:pt>
                <c:pt idx="6">
                  <c:v>1254</c:v>
                </c:pt>
                <c:pt idx="7">
                  <c:v>6794</c:v>
                </c:pt>
                <c:pt idx="8">
                  <c:v>41258</c:v>
                </c:pt>
              </c:numCache>
            </c:numRef>
          </c:val>
        </c:ser>
        <c:ser>
          <c:idx val="1"/>
          <c:order val="1"/>
          <c:tx>
            <c:strRef>
              <c:f>Sheet1!$D$178</c:f>
              <c:strCache>
                <c:ptCount val="1"/>
                <c:pt idx="0">
                  <c:v>2016.gada plāns</c:v>
                </c:pt>
              </c:strCache>
            </c:strRef>
          </c:tx>
          <c:spPr>
            <a:solidFill>
              <a:srgbClr val="00B050"/>
            </a:solidFill>
          </c:spPr>
          <c:invertIfNegative val="0"/>
          <c:dLbls>
            <c:dLbl>
              <c:idx val="0"/>
              <c:layout>
                <c:manualLayout>
                  <c:x val="7.1936428272689271E-2"/>
                  <c:y val="3.64145658263305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647009619406288E-3"/>
                  <c:y val="-5.60224089635854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458803847762446E-2"/>
                  <c:y val="1.40056022408963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3404317776625E-17"/>
                  <c:y val="3.08123249299720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4.76190476190476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785863655374391E-2"/>
                  <c:y val="2.801120448179276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latin typeface="Times New Roman" pitchFamily="18" charset="0"/>
                    <a:cs typeface="Times New Roman"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Sheet1!$A$179:$B$188</c:f>
              <c:strCache>
                <c:ptCount val="10"/>
                <c:pt idx="0">
                  <c:v>Atlīdzība</c:v>
                </c:pt>
                <c:pt idx="1">
                  <c:v>Komandējumi</c:v>
                </c:pt>
                <c:pt idx="2">
                  <c:v>Pakalpojumi</c:v>
                </c:pt>
                <c:pt idx="3">
                  <c:v>Materiāli</c:v>
                </c:pt>
                <c:pt idx="4">
                  <c:v>Periodikas iegāde</c:v>
                </c:pt>
                <c:pt idx="5">
                  <c:v>Nodokļi</c:v>
                </c:pt>
                <c:pt idx="6">
                  <c:v>Procentu izd.</c:v>
                </c:pt>
                <c:pt idx="7">
                  <c:v>Subsīdijas, soc.pab.</c:v>
                </c:pt>
                <c:pt idx="8">
                  <c:v>Kapit. izdevumi</c:v>
                </c:pt>
                <c:pt idx="9">
                  <c:v>Aizņēmuma atmaksa</c:v>
                </c:pt>
              </c:strCache>
            </c:strRef>
          </c:cat>
          <c:val>
            <c:numRef>
              <c:f>Sheet1!$D$179:$D$188</c:f>
              <c:numCache>
                <c:formatCode>General</c:formatCode>
                <c:ptCount val="10"/>
                <c:pt idx="0" formatCode="#,##0">
                  <c:v>220455</c:v>
                </c:pt>
                <c:pt idx="1">
                  <c:v>407</c:v>
                </c:pt>
                <c:pt idx="2">
                  <c:v>54752</c:v>
                </c:pt>
                <c:pt idx="3">
                  <c:v>67061</c:v>
                </c:pt>
                <c:pt idx="4">
                  <c:v>1165</c:v>
                </c:pt>
                <c:pt idx="5">
                  <c:v>3801</c:v>
                </c:pt>
                <c:pt idx="6">
                  <c:v>1250</c:v>
                </c:pt>
                <c:pt idx="7">
                  <c:v>9690</c:v>
                </c:pt>
                <c:pt idx="8">
                  <c:v>10050</c:v>
                </c:pt>
              </c:numCache>
            </c:numRef>
          </c:val>
        </c:ser>
        <c:ser>
          <c:idx val="2"/>
          <c:order val="2"/>
          <c:tx>
            <c:strRef>
              <c:f>Sheet1!$E$178</c:f>
              <c:strCache>
                <c:ptCount val="1"/>
                <c:pt idx="0">
                  <c:v>starpība</c:v>
                </c:pt>
              </c:strCache>
            </c:strRef>
          </c:tx>
          <c:spPr>
            <a:solidFill>
              <a:srgbClr val="FF0000"/>
            </a:solidFill>
          </c:spPr>
          <c:invertIfNegative val="0"/>
          <c:dLbls>
            <c:dLbl>
              <c:idx val="0"/>
              <c:layout>
                <c:manualLayout>
                  <c:x val="1.8402342116269343E-2"/>
                  <c:y val="0.5350140056022402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c:spPr>
            <c:txPr>
              <a:bodyPr/>
              <a:lstStyle/>
              <a:p>
                <a:pPr>
                  <a:defRPr sz="1400">
                    <a:solidFill>
                      <a:srgbClr val="FF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Sheet1!$A$179:$B$188</c:f>
              <c:strCache>
                <c:ptCount val="10"/>
                <c:pt idx="0">
                  <c:v>Atlīdzība</c:v>
                </c:pt>
                <c:pt idx="1">
                  <c:v>Komandējumi</c:v>
                </c:pt>
                <c:pt idx="2">
                  <c:v>Pakalpojumi</c:v>
                </c:pt>
                <c:pt idx="3">
                  <c:v>Materiāli</c:v>
                </c:pt>
                <c:pt idx="4">
                  <c:v>Periodikas iegāde</c:v>
                </c:pt>
                <c:pt idx="5">
                  <c:v>Nodokļi</c:v>
                </c:pt>
                <c:pt idx="6">
                  <c:v>Procentu izd.</c:v>
                </c:pt>
                <c:pt idx="7">
                  <c:v>Subsīdijas, soc.pab.</c:v>
                </c:pt>
                <c:pt idx="8">
                  <c:v>Kapit. izdevumi</c:v>
                </c:pt>
                <c:pt idx="9">
                  <c:v>Aizņēmuma atmaksa</c:v>
                </c:pt>
              </c:strCache>
            </c:strRef>
          </c:cat>
          <c:val>
            <c:numRef>
              <c:f>Sheet1!$E$179:$E$188</c:f>
              <c:numCache>
                <c:formatCode>General</c:formatCode>
                <c:ptCount val="10"/>
                <c:pt idx="0">
                  <c:v>-2394</c:v>
                </c:pt>
                <c:pt idx="1">
                  <c:v>304</c:v>
                </c:pt>
                <c:pt idx="2">
                  <c:v>-11873</c:v>
                </c:pt>
                <c:pt idx="3">
                  <c:v>-6781</c:v>
                </c:pt>
                <c:pt idx="4">
                  <c:v>88</c:v>
                </c:pt>
                <c:pt idx="5">
                  <c:v>-370</c:v>
                </c:pt>
                <c:pt idx="6">
                  <c:v>4</c:v>
                </c:pt>
                <c:pt idx="7">
                  <c:v>2896</c:v>
                </c:pt>
                <c:pt idx="8">
                  <c:v>-31208</c:v>
                </c:pt>
                <c:pt idx="9">
                  <c:v>-19096</c:v>
                </c:pt>
              </c:numCache>
            </c:numRef>
          </c:val>
        </c:ser>
        <c:dLbls>
          <c:showLegendKey val="0"/>
          <c:showVal val="0"/>
          <c:showCatName val="0"/>
          <c:showSerName val="0"/>
          <c:showPercent val="0"/>
          <c:showBubbleSize val="0"/>
        </c:dLbls>
        <c:gapWidth val="0"/>
        <c:gapDepth val="101"/>
        <c:shape val="box"/>
        <c:axId val="291690608"/>
        <c:axId val="291690992"/>
        <c:axId val="0"/>
      </c:bar3DChart>
      <c:catAx>
        <c:axId val="291690608"/>
        <c:scaling>
          <c:orientation val="minMax"/>
        </c:scaling>
        <c:delete val="0"/>
        <c:axPos val="b"/>
        <c:numFmt formatCode="General" sourceLinked="0"/>
        <c:majorTickMark val="out"/>
        <c:minorTickMark val="none"/>
        <c:tickLblPos val="nextTo"/>
        <c:txPr>
          <a:bodyPr/>
          <a:lstStyle/>
          <a:p>
            <a:pPr>
              <a:defRPr sz="1400" b="1">
                <a:latin typeface="Times New Roman" pitchFamily="18" charset="0"/>
                <a:cs typeface="Times New Roman" pitchFamily="18" charset="0"/>
              </a:defRPr>
            </a:pPr>
            <a:endParaRPr lang="lv-LV"/>
          </a:p>
        </c:txPr>
        <c:crossAx val="291690992"/>
        <c:crosses val="autoZero"/>
        <c:auto val="1"/>
        <c:lblAlgn val="ctr"/>
        <c:lblOffset val="100"/>
        <c:noMultiLvlLbl val="0"/>
      </c:catAx>
      <c:valAx>
        <c:axId val="291690992"/>
        <c:scaling>
          <c:orientation val="minMax"/>
        </c:scaling>
        <c:delete val="0"/>
        <c:axPos val="l"/>
        <c:majorGridlines/>
        <c:numFmt formatCode="#,##0" sourceLinked="1"/>
        <c:majorTickMark val="out"/>
        <c:minorTickMark val="none"/>
        <c:tickLblPos val="nextTo"/>
        <c:txPr>
          <a:bodyPr/>
          <a:lstStyle/>
          <a:p>
            <a:pPr>
              <a:defRPr sz="1100"/>
            </a:pPr>
            <a:endParaRPr lang="lv-LV"/>
          </a:p>
        </c:txPr>
        <c:crossAx val="291690608"/>
        <c:crosses val="autoZero"/>
        <c:crossBetween val="between"/>
      </c:valAx>
      <c:spPr>
        <a:blipFill>
          <a:blip xmlns:r="http://schemas.openxmlformats.org/officeDocument/2006/relationships" r:embed="rId2"/>
          <a:tile tx="0" ty="0" sx="100000" sy="97000" flip="none" algn="tl"/>
        </a:blipFill>
      </c:spPr>
    </c:plotArea>
    <c:legend>
      <c:legendPos val="b"/>
      <c:layout>
        <c:manualLayout>
          <c:xMode val="edge"/>
          <c:yMode val="edge"/>
          <c:x val="0.12666304415837606"/>
          <c:y val="0.92338957630296159"/>
          <c:w val="0.77344082303388517"/>
          <c:h val="5.9803701007962333E-2"/>
        </c:manualLayout>
      </c:layout>
      <c:overlay val="0"/>
      <c:txPr>
        <a:bodyPr/>
        <a:lstStyle/>
        <a:p>
          <a:pPr>
            <a:defRPr sz="1400" b="1">
              <a:latin typeface="Times New Roman" pitchFamily="18" charset="0"/>
              <a:cs typeface="Times New Roman" pitchFamily="18" charset="0"/>
            </a:defRPr>
          </a:pPr>
          <a:endParaRPr lang="lv-LV"/>
        </a:p>
      </c:txPr>
    </c:legend>
    <c:plotVisOnly val="1"/>
    <c:dispBlanksAs val="gap"/>
    <c:showDLblsOverMax val="0"/>
  </c:chart>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67495355215434"/>
          <c:y val="3.8495605336963286E-2"/>
          <c:w val="0.89432504035587113"/>
          <c:h val="0.71925476528548682"/>
        </c:manualLayout>
      </c:layout>
      <c:barChart>
        <c:barDir val="col"/>
        <c:grouping val="clustered"/>
        <c:varyColors val="0"/>
        <c:ser>
          <c:idx val="0"/>
          <c:order val="0"/>
          <c:tx>
            <c:strRef>
              <c:f>Sheet1!$A$321:$D$321</c:f>
              <c:strCache>
                <c:ptCount val="1"/>
                <c:pt idx="0">
                  <c:v>ELFLA kultūras nama viekāršotā rekonstrukcija</c:v>
                </c:pt>
              </c:strCache>
            </c:strRef>
          </c:tx>
          <c:spPr>
            <a:solidFill>
              <a:schemeClr val="accent6">
                <a:lumMod val="75000"/>
              </a:schemeClr>
            </a:solidFill>
          </c:spPr>
          <c:invertIfNegative val="0"/>
          <c:dLbls>
            <c:dLbl>
              <c:idx val="2"/>
              <c:layout>
                <c:manualLayout>
                  <c:x val="-1.7977528089887646E-2"/>
                  <c:y val="5.49076670930291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970037453183528E-2"/>
                  <c:y val="1.39346218086375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652014652014711E-2"/>
                  <c:y val="2.949852507374631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Sheet1!$F$320:$K$320</c:f>
              <c:strCache>
                <c:ptCount val="6"/>
                <c:pt idx="0">
                  <c:v>2016</c:v>
                </c:pt>
                <c:pt idx="1">
                  <c:v>2017</c:v>
                </c:pt>
                <c:pt idx="2">
                  <c:v>2018</c:v>
                </c:pt>
                <c:pt idx="3">
                  <c:v>2019</c:v>
                </c:pt>
                <c:pt idx="4">
                  <c:v>2020</c:v>
                </c:pt>
                <c:pt idx="5">
                  <c:v>turpmāk</c:v>
                </c:pt>
              </c:strCache>
            </c:strRef>
          </c:cat>
          <c:val>
            <c:numRef>
              <c:f>Sheet1!$F$321:$K$321</c:f>
              <c:numCache>
                <c:formatCode>General</c:formatCode>
                <c:ptCount val="6"/>
                <c:pt idx="2">
                  <c:v>12820</c:v>
                </c:pt>
                <c:pt idx="3">
                  <c:v>12820</c:v>
                </c:pt>
                <c:pt idx="4">
                  <c:v>3204</c:v>
                </c:pt>
              </c:numCache>
            </c:numRef>
          </c:val>
        </c:ser>
        <c:ser>
          <c:idx val="1"/>
          <c:order val="1"/>
          <c:tx>
            <c:strRef>
              <c:f>Sheet1!$A$322:$D$322</c:f>
              <c:strCache>
                <c:ptCount val="1"/>
                <c:pt idx="0">
                  <c:v>ERAF ūdenssaimniecības attīstība Bērzgales ciemā</c:v>
                </c:pt>
              </c:strCache>
            </c:strRef>
          </c:tx>
          <c:spPr>
            <a:solidFill>
              <a:schemeClr val="tx2">
                <a:lumMod val="60000"/>
                <a:lumOff val="40000"/>
              </a:schemeClr>
            </a:solidFill>
          </c:spPr>
          <c:invertIfNegative val="0"/>
          <c:dLbls>
            <c:dLbl>
              <c:idx val="0"/>
              <c:layout>
                <c:manualLayout>
                  <c:x val="-2.2471910112359564E-2"/>
                  <c:y val="-3.974167908594139E-3"/>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981273408239701E-2"/>
                  <c:y val="0"/>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962546816479402E-3"/>
                  <c:y val="-4.769001490312965E-2"/>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spPr>
              <a:effectLst>
                <a:outerShdw blurRad="50800" dist="50800" dir="5400000" sx="60000" sy="60000" algn="ctr" rotWithShape="0">
                  <a:srgbClr val="000000"/>
                </a:outerShdw>
              </a:effectLst>
            </c:spPr>
            <c:txPr>
              <a:bodyPr rot="0"/>
              <a:lstStyle/>
              <a:p>
                <a:pPr>
                  <a:defRPr sz="1600"/>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Sheet1!$F$320:$K$320</c:f>
              <c:strCache>
                <c:ptCount val="6"/>
                <c:pt idx="0">
                  <c:v>2016</c:v>
                </c:pt>
                <c:pt idx="1">
                  <c:v>2017</c:v>
                </c:pt>
                <c:pt idx="2">
                  <c:v>2018</c:v>
                </c:pt>
                <c:pt idx="3">
                  <c:v>2019</c:v>
                </c:pt>
                <c:pt idx="4">
                  <c:v>2020</c:v>
                </c:pt>
                <c:pt idx="5">
                  <c:v>turpmāk</c:v>
                </c:pt>
              </c:strCache>
            </c:strRef>
          </c:cat>
          <c:val>
            <c:numRef>
              <c:f>Sheet1!$F$322:$K$322</c:f>
              <c:numCache>
                <c:formatCode>General</c:formatCode>
                <c:ptCount val="6"/>
                <c:pt idx="0">
                  <c:v>4096</c:v>
                </c:pt>
                <c:pt idx="1">
                  <c:v>11656</c:v>
                </c:pt>
                <c:pt idx="2">
                  <c:v>11656</c:v>
                </c:pt>
                <c:pt idx="3">
                  <c:v>11656</c:v>
                </c:pt>
                <c:pt idx="4">
                  <c:v>11656</c:v>
                </c:pt>
                <c:pt idx="5">
                  <c:v>86922</c:v>
                </c:pt>
              </c:numCache>
            </c:numRef>
          </c:val>
        </c:ser>
        <c:ser>
          <c:idx val="2"/>
          <c:order val="2"/>
          <c:tx>
            <c:strRef>
              <c:f>Sheet1!$A$323:$D$323</c:f>
              <c:strCache>
                <c:ptCount val="1"/>
                <c:pt idx="0">
                  <c:v>Pašvaldības autonomo funkciju veikšanai nepieciešamā transporta iegādei</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Sheet1!$F$320:$K$320</c:f>
              <c:strCache>
                <c:ptCount val="6"/>
                <c:pt idx="0">
                  <c:v>2016</c:v>
                </c:pt>
                <c:pt idx="1">
                  <c:v>2017</c:v>
                </c:pt>
                <c:pt idx="2">
                  <c:v>2018</c:v>
                </c:pt>
                <c:pt idx="3">
                  <c:v>2019</c:v>
                </c:pt>
                <c:pt idx="4">
                  <c:v>2020</c:v>
                </c:pt>
                <c:pt idx="5">
                  <c:v>turpmāk</c:v>
                </c:pt>
              </c:strCache>
            </c:strRef>
          </c:cat>
          <c:val>
            <c:numRef>
              <c:f>Sheet1!$F$323:$K$323</c:f>
              <c:numCache>
                <c:formatCode>General</c:formatCode>
                <c:ptCount val="6"/>
                <c:pt idx="0">
                  <c:v>15000</c:v>
                </c:pt>
              </c:numCache>
            </c:numRef>
          </c:val>
        </c:ser>
        <c:dLbls>
          <c:showLegendKey val="0"/>
          <c:showVal val="0"/>
          <c:showCatName val="0"/>
          <c:showSerName val="0"/>
          <c:showPercent val="0"/>
          <c:showBubbleSize val="0"/>
        </c:dLbls>
        <c:gapWidth val="0"/>
        <c:overlap val="37"/>
        <c:axId val="204894552"/>
        <c:axId val="204898080"/>
      </c:barChart>
      <c:catAx>
        <c:axId val="204894552"/>
        <c:scaling>
          <c:orientation val="minMax"/>
        </c:scaling>
        <c:delete val="0"/>
        <c:axPos val="b"/>
        <c:numFmt formatCode="General" sourceLinked="0"/>
        <c:majorTickMark val="out"/>
        <c:minorTickMark val="none"/>
        <c:tickLblPos val="nextTo"/>
        <c:crossAx val="204898080"/>
        <c:crosses val="autoZero"/>
        <c:auto val="1"/>
        <c:lblAlgn val="ctr"/>
        <c:lblOffset val="100"/>
        <c:noMultiLvlLbl val="0"/>
      </c:catAx>
      <c:valAx>
        <c:axId val="204898080"/>
        <c:scaling>
          <c:orientation val="minMax"/>
        </c:scaling>
        <c:delete val="0"/>
        <c:axPos val="l"/>
        <c:majorGridlines/>
        <c:numFmt formatCode="General" sourceLinked="1"/>
        <c:majorTickMark val="out"/>
        <c:minorTickMark val="none"/>
        <c:tickLblPos val="nextTo"/>
        <c:crossAx val="204894552"/>
        <c:crosses val="autoZero"/>
        <c:crossBetween val="between"/>
      </c:valAx>
      <c:spPr>
        <a:blipFill dpi="0" rotWithShape="1">
          <a:blip xmlns:r="http://schemas.openxmlformats.org/officeDocument/2006/relationships" r:embed="rId2"/>
          <a:srcRect/>
          <a:tile tx="0" ty="0" sx="100000" sy="97000" flip="none" algn="tl"/>
        </a:blipFill>
      </c:spPr>
    </c:plotArea>
    <c:legend>
      <c:legendPos val="b"/>
      <c:layout>
        <c:manualLayout>
          <c:xMode val="edge"/>
          <c:yMode val="edge"/>
          <c:x val="0.15744598779085203"/>
          <c:y val="0.82205710128260778"/>
          <c:w val="0.68510790645551345"/>
          <c:h val="0.17794289871739216"/>
        </c:manualLayout>
      </c:layout>
      <c:overlay val="0"/>
    </c:legend>
    <c:plotVisOnly val="1"/>
    <c:dispBlanksAs val="gap"/>
    <c:showDLblsOverMax val="0"/>
  </c:chart>
  <c:txPr>
    <a:bodyPr/>
    <a:lstStyle/>
    <a:p>
      <a:pPr>
        <a:defRPr sz="1400" b="1">
          <a:latin typeface="Times New Roman" pitchFamily="18" charset="0"/>
          <a:cs typeface="Times New Roman" pitchFamily="18" charset="0"/>
        </a:defRPr>
      </a:pPr>
      <a:endParaRPr lang="lv-LV"/>
    </a:p>
  </c:txPr>
  <c:externalData r:id="rId3">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40ECE8-A018-436B-956C-9CF5ECCA3BFE}" type="datetimeFigureOut">
              <a:rPr lang="lv-LV" smtClean="0"/>
              <a:t>18.01.2016</a:t>
            </a:fld>
            <a:endParaRPr lang="lv-LV"/>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8245-DE7B-4441-9C9D-9EE9C7D00506}" type="slidenum">
              <a:rPr lang="lv-LV" smtClean="0"/>
              <a:t>‹#›</a:t>
            </a:fld>
            <a:endParaRPr lang="lv-LV"/>
          </a:p>
        </p:txBody>
      </p:sp>
    </p:spTree>
    <p:extLst>
      <p:ext uri="{BB962C8B-B14F-4D97-AF65-F5344CB8AC3E}">
        <p14:creationId xmlns:p14="http://schemas.microsoft.com/office/powerpoint/2010/main" val="37968868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383599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73664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805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4311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46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196994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212580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19403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33761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F89D5-ADCA-4E02-870A-F90E608CF4D2}" type="datetimeFigureOut">
              <a:rPr lang="lv-LV" smtClean="0"/>
              <a:t>18.01.2016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149101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F89D5-ADCA-4E02-870A-F90E608CF4D2}" type="datetimeFigureOut">
              <a:rPr lang="lv-LV" smtClean="0"/>
              <a:t>18.01.2016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319592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F89D5-ADCA-4E02-870A-F90E608CF4D2}" type="datetimeFigureOut">
              <a:rPr lang="lv-LV" smtClean="0"/>
              <a:t>18.01.2016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58124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F89D5-ADCA-4E02-870A-F90E608CF4D2}" type="datetimeFigureOut">
              <a:rPr lang="lv-LV" smtClean="0"/>
              <a:t>18.01.2016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14249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F89D5-ADCA-4E02-870A-F90E608CF4D2}" type="datetimeFigureOut">
              <a:rPr lang="lv-LV" smtClean="0"/>
              <a:t>18.01.2016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217071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F89D5-ADCA-4E02-870A-F90E608CF4D2}" type="datetimeFigureOut">
              <a:rPr lang="lv-LV" smtClean="0"/>
              <a:t>18.01.2016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74668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F89D5-ADCA-4E02-870A-F90E608CF4D2}" type="datetimeFigureOut">
              <a:rPr lang="lv-LV" smtClean="0"/>
              <a:t>18.01.2016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05053C9-E233-4685-92BC-BD5B6215F6D2}" type="slidenum">
              <a:rPr lang="lv-LV" smtClean="0"/>
              <a:t>‹#›</a:t>
            </a:fld>
            <a:endParaRPr lang="lv-LV"/>
          </a:p>
        </p:txBody>
      </p:sp>
    </p:spTree>
    <p:extLst>
      <p:ext uri="{BB962C8B-B14F-4D97-AF65-F5344CB8AC3E}">
        <p14:creationId xmlns:p14="http://schemas.microsoft.com/office/powerpoint/2010/main" val="399300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DF89D5-ADCA-4E02-870A-F90E608CF4D2}" type="datetimeFigureOut">
              <a:rPr lang="lv-LV" smtClean="0"/>
              <a:t>18.01.2016</a:t>
            </a:fld>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5053C9-E233-4685-92BC-BD5B6215F6D2}" type="slidenum">
              <a:rPr lang="lv-LV" smtClean="0"/>
              <a:t>‹#›</a:t>
            </a:fld>
            <a:endParaRPr lang="lv-LV"/>
          </a:p>
        </p:txBody>
      </p:sp>
    </p:spTree>
    <p:extLst>
      <p:ext uri="{BB962C8B-B14F-4D97-AF65-F5344CB8AC3E}">
        <p14:creationId xmlns:p14="http://schemas.microsoft.com/office/powerpoint/2010/main" val="20901288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oleObject3.bin"/><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g"/><Relationship Id="rId5" Type="http://schemas.openxmlformats.org/officeDocument/2006/relationships/image" Target="../media/image15.emf"/><Relationship Id="rId4" Type="http://schemas.openxmlformats.org/officeDocument/2006/relationships/package" Target="../embeddings/Microsoft_Word_dokuments1.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v-LV" dirty="0"/>
          </a:p>
        </p:txBody>
      </p:sp>
      <p:sp>
        <p:nvSpPr>
          <p:cNvPr id="3" name="Subtitle 2"/>
          <p:cNvSpPr>
            <a:spLocks noGrp="1"/>
          </p:cNvSpPr>
          <p:nvPr>
            <p:ph type="subTitle" idx="1"/>
          </p:nvPr>
        </p:nvSpPr>
        <p:spPr/>
        <p:txBody>
          <a:bodyPr/>
          <a:lstStyle/>
          <a:p>
            <a:endParaRPr lang="lv-LV"/>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142" cy="8125428"/>
          </a:xfrm>
          <a:prstGeom prst="rect">
            <a:avLst/>
          </a:prstGeom>
        </p:spPr>
      </p:pic>
      <p:sp>
        <p:nvSpPr>
          <p:cNvPr id="5" name="TextBox 4"/>
          <p:cNvSpPr txBox="1"/>
          <p:nvPr/>
        </p:nvSpPr>
        <p:spPr>
          <a:xfrm>
            <a:off x="3194612" y="125049"/>
            <a:ext cx="6551271" cy="954107"/>
          </a:xfrm>
          <a:prstGeom prst="rect">
            <a:avLst/>
          </a:prstGeom>
          <a:noFill/>
        </p:spPr>
        <p:txBody>
          <a:bodyPr wrap="square" rtlCol="0">
            <a:spAutoFit/>
          </a:bodyPr>
          <a:lstStyle/>
          <a:p>
            <a:r>
              <a:rPr lang="lv-LV" sz="2800" b="1" dirty="0" smtClean="0">
                <a:solidFill>
                  <a:schemeClr val="accent5">
                    <a:lumMod val="75000"/>
                  </a:schemeClr>
                </a:solidFill>
                <a:latin typeface="Georgia" panose="02040502050405020303" pitchFamily="18" charset="0"/>
              </a:rPr>
              <a:t>Rēzeknes novada pašvaldības </a:t>
            </a:r>
          </a:p>
          <a:p>
            <a:r>
              <a:rPr lang="lv-LV" sz="2800" b="1" dirty="0" smtClean="0">
                <a:solidFill>
                  <a:schemeClr val="accent5">
                    <a:lumMod val="75000"/>
                  </a:schemeClr>
                </a:solidFill>
                <a:latin typeface="Georgia" panose="02040502050405020303" pitchFamily="18" charset="0"/>
              </a:rPr>
              <a:t>  Bērzgales pagasta pārvalde</a:t>
            </a:r>
            <a:endParaRPr lang="lv-LV" sz="2800" b="1" dirty="0">
              <a:solidFill>
                <a:schemeClr val="accent5">
                  <a:lumMod val="75000"/>
                </a:schemeClr>
              </a:solidFill>
              <a:latin typeface="Georgia" panose="02040502050405020303" pitchFamily="18" charset="0"/>
            </a:endParaRPr>
          </a:p>
        </p:txBody>
      </p:sp>
      <p:sp>
        <p:nvSpPr>
          <p:cNvPr id="6" name="TextBox 5"/>
          <p:cNvSpPr txBox="1"/>
          <p:nvPr/>
        </p:nvSpPr>
        <p:spPr>
          <a:xfrm>
            <a:off x="4179077" y="1073137"/>
            <a:ext cx="3829988" cy="769441"/>
          </a:xfrm>
          <a:prstGeom prst="rect">
            <a:avLst/>
          </a:prstGeom>
          <a:noFill/>
        </p:spPr>
        <p:txBody>
          <a:bodyPr wrap="square" rtlCol="0">
            <a:spAutoFit/>
          </a:bodyPr>
          <a:lstStyle/>
          <a:p>
            <a:r>
              <a:rPr lang="lv-LV" sz="4000" b="1" dirty="0" smtClean="0">
                <a:solidFill>
                  <a:schemeClr val="accent5">
                    <a:lumMod val="75000"/>
                  </a:schemeClr>
                </a:solidFill>
                <a:latin typeface="Georgia" panose="02040502050405020303" pitchFamily="18" charset="0"/>
              </a:rPr>
              <a:t>Budžets </a:t>
            </a:r>
            <a:r>
              <a:rPr lang="lv-LV" sz="4400" b="1" dirty="0" smtClean="0">
                <a:solidFill>
                  <a:schemeClr val="accent5">
                    <a:lumMod val="75000"/>
                  </a:schemeClr>
                </a:solidFill>
                <a:latin typeface="Georgia" panose="02040502050405020303" pitchFamily="18" charset="0"/>
              </a:rPr>
              <a:t>2016</a:t>
            </a:r>
            <a:endParaRPr lang="lv-LV" sz="4400" b="1" dirty="0">
              <a:solidFill>
                <a:schemeClr val="accent5">
                  <a:lumMod val="75000"/>
                </a:schemeClr>
              </a:solidFill>
              <a:latin typeface="Georgia" panose="02040502050405020303" pitchFamily="18" charset="0"/>
            </a:endParaRPr>
          </a:p>
        </p:txBody>
      </p:sp>
      <p:sp>
        <p:nvSpPr>
          <p:cNvPr id="7" name="TextBox 6"/>
          <p:cNvSpPr txBox="1"/>
          <p:nvPr/>
        </p:nvSpPr>
        <p:spPr>
          <a:xfrm>
            <a:off x="4516835" y="5807413"/>
            <a:ext cx="3492230" cy="400110"/>
          </a:xfrm>
          <a:prstGeom prst="rect">
            <a:avLst/>
          </a:prstGeom>
          <a:noFill/>
        </p:spPr>
        <p:txBody>
          <a:bodyPr wrap="square" rtlCol="0">
            <a:spAutoFit/>
          </a:bodyPr>
          <a:lstStyle/>
          <a:p>
            <a:r>
              <a:rPr lang="lv-LV" sz="2000" b="1" dirty="0" smtClean="0">
                <a:solidFill>
                  <a:schemeClr val="accent5">
                    <a:lumMod val="75000"/>
                  </a:schemeClr>
                </a:solidFill>
                <a:latin typeface="Georgia" panose="02040502050405020303" pitchFamily="18" charset="0"/>
              </a:rPr>
              <a:t>Bērzgale, 2016</a:t>
            </a:r>
            <a:endParaRPr lang="lv-LV" sz="2000" b="1"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134421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35" y="331789"/>
            <a:ext cx="9069781" cy="2265495"/>
          </a:xfrm>
        </p:spPr>
        <p:txBody>
          <a:bodyPr>
            <a:normAutofit/>
          </a:bodyPr>
          <a:lstStyle/>
          <a:p>
            <a:pPr marL="0" indent="0" algn="just">
              <a:lnSpc>
                <a:spcPct val="150000"/>
              </a:lnSpc>
              <a:buNone/>
            </a:pPr>
            <a:r>
              <a:rPr lang="lv-LV" sz="1400" b="1" u="sng" dirty="0">
                <a:latin typeface="Times New Roman" panose="02020603050405020304" pitchFamily="18" charset="0"/>
                <a:cs typeface="Times New Roman" panose="02020603050405020304" pitchFamily="18" charset="0"/>
              </a:rPr>
              <a:t> </a:t>
            </a:r>
            <a:r>
              <a:rPr lang="lv-LV" sz="1400" b="1" u="sng" dirty="0">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Kopējā aizņēmuma summa uz 01.01.2016. Valsts kasei sastāda 178 760 </a:t>
            </a:r>
            <a:r>
              <a:rPr lang="lv-LV" sz="1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 </a:t>
            </a:r>
          </a:p>
          <a:p>
            <a:pPr algn="just">
              <a:lnSpc>
                <a:spcPct val="150000"/>
              </a:lnSpc>
              <a:buClrTx/>
              <a:buSzPct val="100000"/>
              <a:buFont typeface="Wingdings" panose="05000000000000000000" pitchFamily="2" charset="2"/>
              <a:buChar char="Ø"/>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2015.gadā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tika ņemts īstermiņa aizņēmums transportlīdzekļa iegādei 15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tūkst.</a:t>
            </a:r>
            <a:r>
              <a:rPr lang="lv-LV" sz="14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euro</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apmērā, kas jāatmaksā 2016.gadā. </a:t>
            </a:r>
            <a:endPar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ClrTx/>
              <a:buSzPct val="100000"/>
              <a:buFont typeface="Wingdings" panose="05000000000000000000" pitchFamily="2" charset="2"/>
              <a:buChar char="Ø"/>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Jāsāk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maksāt arī 2013.gadā ņemtais aizņēmums ERAF projekta realizēšanai „Ūdenssaimniecības attīstība Bērzgales ciemā”. Atmaksājamā summa 2016.gadā sastāda 19 096 EUR, tās īpatsvars budžetā sastāda 4,9 %. </a:t>
            </a:r>
            <a:endPar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ClrTx/>
              <a:buSzPct val="100000"/>
              <a:buFont typeface="Wingdings" panose="05000000000000000000" pitchFamily="2" charset="2"/>
              <a:buChar char="Ø"/>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Aizņēmumu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procentu un apkalpošanas maksai ieplānoti 1750 EUR.</a:t>
            </a:r>
            <a:endParaRPr lang="lv-LV" sz="1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5" y="2776167"/>
            <a:ext cx="3817295" cy="25448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090" y="1947964"/>
            <a:ext cx="3630038" cy="27225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623" y="4233829"/>
            <a:ext cx="3261602" cy="2174401"/>
          </a:xfrm>
          <a:prstGeom prst="rect">
            <a:avLst/>
          </a:prstGeom>
        </p:spPr>
      </p:pic>
    </p:spTree>
    <p:extLst>
      <p:ext uri="{BB962C8B-B14F-4D97-AF65-F5344CB8AC3E}">
        <p14:creationId xmlns:p14="http://schemas.microsoft.com/office/powerpoint/2010/main" val="1387030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880" y="346954"/>
            <a:ext cx="3554198" cy="645268"/>
          </a:xfrm>
        </p:spPr>
        <p:txBody>
          <a:bodyPr>
            <a:normAutofit fontScale="90000"/>
          </a:bodyPr>
          <a:lstStyle/>
          <a:p>
            <a:r>
              <a:rPr lang="lv-LV" sz="2700" b="1" dirty="0">
                <a:solidFill>
                  <a:schemeClr val="tx1"/>
                </a:solidFill>
                <a:latin typeface="Times New Roman" panose="02020603050405020304" pitchFamily="18" charset="0"/>
                <a:cs typeface="Times New Roman" panose="02020603050405020304" pitchFamily="18" charset="0"/>
              </a:rPr>
              <a:t>SPECIĀLAIS BUDŽETS</a:t>
            </a:r>
            <a:r>
              <a:rPr lang="lv-LV" dirty="0"/>
              <a:t/>
            </a:r>
            <a:br>
              <a:rPr lang="lv-LV" dirty="0"/>
            </a:br>
            <a:endParaRPr lang="lv-LV" dirty="0"/>
          </a:p>
        </p:txBody>
      </p:sp>
      <p:pic>
        <p:nvPicPr>
          <p:cNvPr id="4" name="Picture 3"/>
          <p:cNvPicPr>
            <a:picLocks noChangeAspect="1"/>
          </p:cNvPicPr>
          <p:nvPr/>
        </p:nvPicPr>
        <p:blipFill>
          <a:blip r:embed="rId2"/>
          <a:stretch>
            <a:fillRect/>
          </a:stretch>
        </p:blipFill>
        <p:spPr>
          <a:xfrm>
            <a:off x="307599" y="1105459"/>
            <a:ext cx="9182095" cy="4536583"/>
          </a:xfrm>
          <a:prstGeom prst="rect">
            <a:avLst/>
          </a:prstGeom>
        </p:spPr>
      </p:pic>
    </p:spTree>
    <p:extLst>
      <p:ext uri="{BB962C8B-B14F-4D97-AF65-F5344CB8AC3E}">
        <p14:creationId xmlns:p14="http://schemas.microsoft.com/office/powerpoint/2010/main" val="2601057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594" y="302606"/>
            <a:ext cx="8596668" cy="2878339"/>
          </a:xfrm>
        </p:spPr>
        <p:txBody>
          <a:bodyPr>
            <a:normAutofit/>
          </a:bodyPr>
          <a:lstStyle/>
          <a:p>
            <a:pPr marL="276860" marR="76200" indent="0">
              <a:lnSpc>
                <a:spcPct val="120000"/>
              </a:lnSpc>
              <a:spcBef>
                <a:spcPts val="0"/>
              </a:spcBef>
              <a:buNone/>
            </a:pPr>
            <a:r>
              <a:rPr lang="lv-LV" sz="1400" dirty="0" smtClean="0">
                <a:latin typeface="Times New Roman" panose="02020603050405020304" pitchFamily="18" charset="0"/>
                <a:ea typeface="Calibri" panose="020F0502020204030204" pitchFamily="34" charset="0"/>
                <a:cs typeface="Times New Roman" panose="02020603050405020304" pitchFamily="18" charset="0"/>
              </a:rPr>
              <a:t>2016.gadā </a:t>
            </a:r>
            <a:r>
              <a:rPr lang="lv-LV" sz="1400" dirty="0">
                <a:latin typeface="Times New Roman" panose="02020603050405020304" pitchFamily="18" charset="0"/>
                <a:ea typeface="Calibri" panose="020F0502020204030204" pitchFamily="34" charset="0"/>
                <a:cs typeface="Times New Roman" panose="02020603050405020304" pitchFamily="18" charset="0"/>
              </a:rPr>
              <a:t>ir palielināts ikmēneša </a:t>
            </a:r>
            <a:r>
              <a:rPr lang="lv-LV" sz="1400" dirty="0" err="1">
                <a:latin typeface="Times New Roman" panose="02020603050405020304" pitchFamily="18" charset="0"/>
                <a:ea typeface="Calibri" panose="020F0502020204030204" pitchFamily="34" charset="0"/>
                <a:cs typeface="Times New Roman" panose="02020603050405020304" pitchFamily="18" charset="0"/>
              </a:rPr>
              <a:t>transferts</a:t>
            </a:r>
            <a:r>
              <a:rPr lang="lv-LV" sz="1400" dirty="0">
                <a:latin typeface="Times New Roman" panose="02020603050405020304" pitchFamily="18" charset="0"/>
                <a:ea typeface="Calibri" panose="020F0502020204030204" pitchFamily="34" charset="0"/>
                <a:cs typeface="Times New Roman" panose="02020603050405020304" pitchFamily="18" charset="0"/>
              </a:rPr>
              <a:t> no autoceļu fonda ceļu uzturēšanai par 115 EUR.  </a:t>
            </a:r>
          </a:p>
          <a:p>
            <a:pPr marL="276860" marR="76200" indent="0" algn="just">
              <a:lnSpc>
                <a:spcPct val="120000"/>
              </a:lnSpc>
              <a:spcBef>
                <a:spcPts val="0"/>
              </a:spcBef>
              <a:buNone/>
            </a:pPr>
            <a:r>
              <a:rPr lang="lv-LV" sz="1400" dirty="0" smtClean="0">
                <a:latin typeface="Times New Roman" panose="02020603050405020304" pitchFamily="18" charset="0"/>
                <a:ea typeface="Calibri" panose="020F0502020204030204" pitchFamily="34" charset="0"/>
                <a:cs typeface="Times New Roman" panose="02020603050405020304" pitchFamily="18" charset="0"/>
              </a:rPr>
              <a:t>Galvenā </a:t>
            </a:r>
            <a:r>
              <a:rPr lang="lv-LV" sz="1400" dirty="0">
                <a:latin typeface="Times New Roman" panose="02020603050405020304" pitchFamily="18" charset="0"/>
                <a:ea typeface="Calibri" panose="020F0502020204030204" pitchFamily="34" charset="0"/>
                <a:cs typeface="Times New Roman" panose="02020603050405020304" pitchFamily="18" charset="0"/>
              </a:rPr>
              <a:t>prioritāte, kas jāveic izlietojot autoceļu fonda līdzekļus ir labiekārtot pagasta teritoriju un uzlabot satiksmes infrastruktūru, lai būtu droša un </a:t>
            </a:r>
            <a:r>
              <a:rPr lang="lv-LV" sz="1400" dirty="0" err="1">
                <a:latin typeface="Times New Roman" panose="02020603050405020304" pitchFamily="18" charset="0"/>
                <a:ea typeface="Calibri" panose="020F0502020204030204" pitchFamily="34" charset="0"/>
                <a:cs typeface="Times New Roman" panose="02020603050405020304" pitchFamily="18" charset="0"/>
              </a:rPr>
              <a:t>sākārtota</a:t>
            </a:r>
            <a:r>
              <a:rPr lang="lv-LV" sz="1400" dirty="0">
                <a:latin typeface="Times New Roman" panose="02020603050405020304" pitchFamily="18" charset="0"/>
                <a:ea typeface="Calibri" panose="020F0502020204030204" pitchFamily="34" charset="0"/>
                <a:cs typeface="Times New Roman" panose="02020603050405020304" pitchFamily="18" charset="0"/>
              </a:rPr>
              <a:t> vide (pēc </a:t>
            </a:r>
            <a:r>
              <a:rPr lang="lv-LV" sz="1400" i="1" dirty="0">
                <a:latin typeface="Times New Roman" panose="02020603050405020304" pitchFamily="18" charset="0"/>
                <a:ea typeface="Calibri" panose="020F0502020204030204" pitchFamily="34" charset="0"/>
                <a:cs typeface="Times New Roman" panose="02020603050405020304" pitchFamily="18" charset="0"/>
              </a:rPr>
              <a:t>Attīstības programmas</a:t>
            </a:r>
            <a:r>
              <a:rPr lang="lv-LV" sz="1400" dirty="0">
                <a:latin typeface="Times New Roman" panose="02020603050405020304" pitchFamily="18" charset="0"/>
                <a:ea typeface="Calibri" panose="020F0502020204030204" pitchFamily="34" charset="0"/>
                <a:cs typeface="Times New Roman" panose="02020603050405020304" pitchFamily="18" charset="0"/>
              </a:rPr>
              <a:t> </a:t>
            </a:r>
            <a:r>
              <a:rPr lang="lv-LV" sz="1400" i="1" dirty="0">
                <a:latin typeface="Times New Roman" panose="02020603050405020304" pitchFamily="18" charset="0"/>
                <a:ea typeface="Calibri" panose="020F0502020204030204" pitchFamily="34" charset="0"/>
                <a:cs typeface="Times New Roman" panose="02020603050405020304" pitchFamily="18" charset="0"/>
              </a:rPr>
              <a:t>vidēja termiņa prioritāte</a:t>
            </a:r>
            <a:r>
              <a:rPr lang="lv-LV" sz="1400" dirty="0">
                <a:latin typeface="Times New Roman" panose="02020603050405020304" pitchFamily="18" charset="0"/>
                <a:ea typeface="Calibri" panose="020F0502020204030204" pitchFamily="34" charset="0"/>
                <a:cs typeface="Times New Roman" panose="02020603050405020304" pitchFamily="18" charset="0"/>
              </a:rPr>
              <a:t> RV 1.1.):</a:t>
            </a:r>
          </a:p>
          <a:p>
            <a:pPr marR="76200" lvl="0" algn="just">
              <a:lnSpc>
                <a:spcPct val="120000"/>
              </a:lnSpc>
              <a:spcBef>
                <a:spcPts val="0"/>
              </a:spcBef>
              <a:buClrTx/>
              <a:buSzPct val="100000"/>
              <a:buFont typeface="Wingdings" panose="05000000000000000000" pitchFamily="2" charset="2"/>
              <a:buChar char="v"/>
            </a:pPr>
            <a:r>
              <a:rPr lang="lv-LV" sz="1400" dirty="0">
                <a:latin typeface="Times New Roman" panose="02020603050405020304" pitchFamily="18" charset="0"/>
                <a:ea typeface="Calibri" panose="020F0502020204030204" pitchFamily="34" charset="0"/>
                <a:cs typeface="Times New Roman" panose="02020603050405020304" pitchFamily="18" charset="0"/>
              </a:rPr>
              <a:t>plānoto finanšu līdzekļu robežās uzlabot un uzturēt pašvaldības autoceļu Bērzgales pagastā tehnisko stāvokli;</a:t>
            </a:r>
          </a:p>
          <a:p>
            <a:pPr marR="76200" lvl="0">
              <a:lnSpc>
                <a:spcPct val="120000"/>
              </a:lnSpc>
              <a:spcBef>
                <a:spcPts val="0"/>
              </a:spcBef>
              <a:buClrTx/>
              <a:buSzPct val="100000"/>
              <a:buFont typeface="Wingdings" panose="05000000000000000000" pitchFamily="2" charset="2"/>
              <a:buChar char="v"/>
            </a:pPr>
            <a:r>
              <a:rPr lang="lv-LV" sz="1400" dirty="0">
                <a:latin typeface="Times New Roman" panose="02020603050405020304" pitchFamily="18" charset="0"/>
                <a:ea typeface="Calibri" panose="020F0502020204030204" pitchFamily="34" charset="0"/>
                <a:cs typeface="Times New Roman" panose="02020603050405020304" pitchFamily="18" charset="0"/>
              </a:rPr>
              <a:t>turpināt apgaismojuma labiekārtošanas darbus Bērzgales ciemā;</a:t>
            </a:r>
          </a:p>
          <a:p>
            <a:pPr marR="76200" lvl="0">
              <a:lnSpc>
                <a:spcPct val="120000"/>
              </a:lnSpc>
              <a:spcBef>
                <a:spcPts val="0"/>
              </a:spcBef>
              <a:buClrTx/>
              <a:buSzPct val="100000"/>
              <a:buFont typeface="Wingdings" panose="05000000000000000000" pitchFamily="2" charset="2"/>
              <a:buChar char="v"/>
            </a:pPr>
            <a:r>
              <a:rPr lang="lv-LV" sz="1400" dirty="0">
                <a:latin typeface="Times New Roman" panose="02020603050405020304" pitchFamily="18" charset="0"/>
                <a:ea typeface="Calibri" panose="020F0502020204030204" pitchFamily="34" charset="0"/>
                <a:cs typeface="Times New Roman" panose="02020603050405020304" pitchFamily="18" charset="0"/>
              </a:rPr>
              <a:t>jaunu ceļa zīmju un ielu norāžu uzstādīšana Bērzgales ciemā, ieplānoti vairāk nekā 1500 EUR;</a:t>
            </a:r>
          </a:p>
          <a:p>
            <a:pPr marL="0" marR="76200" indent="0" algn="just">
              <a:lnSpc>
                <a:spcPct val="120000"/>
              </a:lnSpc>
              <a:spcBef>
                <a:spcPts val="0"/>
              </a:spcBef>
              <a:buNone/>
            </a:pPr>
            <a:r>
              <a:rPr lang="lv-LV" sz="1400" dirty="0">
                <a:latin typeface="Times New Roman" panose="02020603050405020304" pitchFamily="18" charset="0"/>
                <a:ea typeface="Calibri" panose="020F0502020204030204" pitchFamily="34" charset="0"/>
                <a:cs typeface="Times New Roman" panose="02020603050405020304" pitchFamily="18" charset="0"/>
              </a:rPr>
              <a:t>2015.gadā tika noslēgts līgums ar AS „Ceļu inženieris” par Bērzgales pagasta autoceļu un ielu inventarizāciju dabā un to vērtības aprēķina veikšanu grāmatvedības uzskaitei”, līguma izpildes termiņš ir 2016.gada 1.jūlijs. Budžetā paredzēta samaksa par šo pakalpojumu 3194,40 EUR.</a:t>
            </a:r>
            <a:endParaRPr lang="lv-LV" sz="1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664" y="3424137"/>
            <a:ext cx="4176811" cy="27845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11" y="3725690"/>
            <a:ext cx="4144000" cy="2667811"/>
          </a:xfrm>
          <a:prstGeom prst="rect">
            <a:avLst/>
          </a:prstGeom>
        </p:spPr>
      </p:pic>
    </p:spTree>
    <p:extLst>
      <p:ext uri="{BB962C8B-B14F-4D97-AF65-F5344CB8AC3E}">
        <p14:creationId xmlns:p14="http://schemas.microsoft.com/office/powerpoint/2010/main" val="241128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43" y="492868"/>
            <a:ext cx="8038649" cy="479898"/>
          </a:xfrm>
        </p:spPr>
        <p:txBody>
          <a:bodyPr>
            <a:normAutofit/>
          </a:bodyPr>
          <a:lstStyle/>
          <a:p>
            <a:pPr marL="457200" marR="76200">
              <a:lnSpc>
                <a:spcPct val="115000"/>
              </a:lnSpc>
              <a:spcAft>
                <a:spcPts val="1000"/>
              </a:spcAft>
            </a:pPr>
            <a:r>
              <a:rPr lang="lv-LV"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2016.GADA IZDEVUMUS RAKSTUROJOŠIE RĀDĪTĀJI </a:t>
            </a:r>
            <a:endParaRPr lang="lv-LV"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2493957"/>
              </p:ext>
            </p:extLst>
          </p:nvPr>
        </p:nvGraphicFramePr>
        <p:xfrm>
          <a:off x="1081569" y="1186775"/>
          <a:ext cx="11110431" cy="3023073"/>
        </p:xfrm>
        <a:graphic>
          <a:graphicData uri="http://schemas.openxmlformats.org/presentationml/2006/ole">
            <mc:AlternateContent xmlns:mc="http://schemas.openxmlformats.org/markup-compatibility/2006">
              <mc:Choice xmlns:v="urn:schemas-microsoft-com:vml" Requires="v">
                <p:oleObj spid="_x0000_s1033" name="Document" r:id="rId4" imgW="8936110" imgH="2486193" progId="Word.Document.12">
                  <p:embed/>
                </p:oleObj>
              </mc:Choice>
              <mc:Fallback>
                <p:oleObj name="Document" r:id="rId4" imgW="8936110" imgH="2486193" progId="Word.Document.12">
                  <p:embed/>
                  <p:pic>
                    <p:nvPicPr>
                      <p:cNvPr id="0" name=""/>
                      <p:cNvPicPr/>
                      <p:nvPr/>
                    </p:nvPicPr>
                    <p:blipFill>
                      <a:blip r:embed="rId5"/>
                      <a:stretch>
                        <a:fillRect/>
                      </a:stretch>
                    </p:blipFill>
                    <p:spPr>
                      <a:xfrm>
                        <a:off x="1081569" y="1186775"/>
                        <a:ext cx="11110431" cy="3023073"/>
                      </a:xfrm>
                      <a:prstGeom prst="rect">
                        <a:avLst/>
                      </a:prstGeom>
                    </p:spPr>
                  </p:pic>
                </p:oleObj>
              </mc:Fallback>
            </mc:AlternateContent>
          </a:graphicData>
        </a:graphic>
      </p:graphicFrame>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804" y="3138239"/>
            <a:ext cx="2551048" cy="34013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118" y="4310307"/>
            <a:ext cx="3205263" cy="212886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5894" y="3721508"/>
            <a:ext cx="3977397" cy="2234857"/>
          </a:xfrm>
          <a:prstGeom prst="rect">
            <a:avLst/>
          </a:prstGeom>
        </p:spPr>
      </p:pic>
    </p:spTree>
    <p:extLst>
      <p:ext uri="{BB962C8B-B14F-4D97-AF65-F5344CB8AC3E}">
        <p14:creationId xmlns:p14="http://schemas.microsoft.com/office/powerpoint/2010/main" val="177259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59" y="337225"/>
            <a:ext cx="7743218" cy="509081"/>
          </a:xfrm>
        </p:spPr>
        <p:txBody>
          <a:bodyPr>
            <a:normAutofit/>
          </a:bodyPr>
          <a:lstStyle/>
          <a:p>
            <a:r>
              <a:rPr lang="lv-LV" sz="1800" b="1" dirty="0">
                <a:solidFill>
                  <a:schemeClr val="tx1"/>
                </a:solidFill>
                <a:latin typeface="Times New Roman" panose="02020603050405020304" pitchFamily="18" charset="0"/>
                <a:cs typeface="Times New Roman" panose="02020603050405020304" pitchFamily="18" charset="0"/>
              </a:rPr>
              <a:t>PROJEKTI 2016.GADĀ UN NĀKOTNES PLĀNI 2017.-2018.GADAM</a:t>
            </a:r>
          </a:p>
        </p:txBody>
      </p:sp>
      <p:sp>
        <p:nvSpPr>
          <p:cNvPr id="4" name="Content Placeholder 3"/>
          <p:cNvSpPr>
            <a:spLocks noGrp="1"/>
          </p:cNvSpPr>
          <p:nvPr>
            <p:ph idx="1"/>
          </p:nvPr>
        </p:nvSpPr>
        <p:spPr>
          <a:xfrm>
            <a:off x="350165" y="846306"/>
            <a:ext cx="9251005" cy="5029200"/>
          </a:xfrm>
        </p:spPr>
        <p:txBody>
          <a:bodyPr>
            <a:noAutofit/>
          </a:bodyPr>
          <a:lstStyle/>
          <a:p>
            <a:pPr lvl="0" algn="just">
              <a:spcBef>
                <a:spcPts val="0"/>
              </a:spcBef>
              <a:buClr>
                <a:srgbClr val="000000"/>
              </a:buClr>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Lai atjaunotu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A.Rupaiņa</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muzeja ekspozīciju 2016.gadā tiks iesniegts projekts Valsts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kultūrkapitāla</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fondam un Kultūras ministrijai. Projekta atbalstīšanas gadījumā ir paredzēts līdzfinansējums 1500 EUR apmērā. </a:t>
            </a:r>
            <a:r>
              <a:rPr lang="lv-LV" sz="14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Rēzeknes novada attīstības programma 2012.-2018.” 2.3.VP2 RV2.4.U2.4.2.; “Rēzeknes novada Attīstības stratēģija 2033” SM3, IP1.).</a:t>
            </a:r>
            <a:endPar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0"/>
              </a:spcBef>
              <a:buClrTx/>
              <a:buSzPct val="100000"/>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Pagasta pārvalde</a:t>
            </a:r>
            <a:r>
              <a:rPr lang="lv-LV"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ar dažādu fondu finanšu līdzekļiem paredz piesaistīt līdzekļus pagasta teritorijas sakopšanai un sabiedriski nozīmīgu vietu   labiekārtošanai, pagasta iestāžu darbības uzlabošanai un modernizācijai:</a:t>
            </a:r>
          </a:p>
          <a:p>
            <a:pPr lvl="0" algn="just">
              <a:spcBef>
                <a:spcPts val="0"/>
              </a:spcBef>
              <a:buClr>
                <a:srgbClr val="000000"/>
              </a:buClr>
              <a:buSzPct val="100000"/>
              <a:buFont typeface="Wingdings" panose="05000000000000000000" pitchFamily="2" charset="2"/>
              <a:buChar char="v"/>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labiekārtot pludmali un brīvdabas estrādes teritoriju pussaliņā, ierīkot tūristu taku apkārt Meirānu ezeram. Paredzamais nepieciešamais finansējums šiem projektiem varētu būt līdz  50 000.00 EUR. Pagasta pārvaldes budžeta līdzfinansējums ir ieplānots 10% (5 000.00 EUR). Pašlaik prognozējams, ka projekti tiks iesniegti LEADER+ programmā</a:t>
            </a: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4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Rēzeknes novada attīstības programma 2012.-2018.” 2.3.VP2 RV2.1.U2.1.6.; “Rēzeknes novada Attīstības stratēģija 2033” SM3, IP3.</a:t>
            </a:r>
            <a:endPar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0"/>
              </a:spcBef>
              <a:buClr>
                <a:srgbClr val="000000"/>
              </a:buClr>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Izmantojot Rēzeknes novada pašvaldības Vides fonda līdzekļus, turpināt izzāģēt vecos un bīstamos kokus Bērzgales kapsētā un labiekārtot Bērzgales muižas dīķa teritoriju.</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0"/>
              </a:spcBef>
              <a:buClr>
                <a:srgbClr val="000000"/>
              </a:buClr>
              <a:buFont typeface="Wingdings" panose="05000000000000000000" pitchFamily="2" charset="2"/>
              <a:buChar char=""/>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Lai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sekmētu darbu ar jaunatni, iesaistīties Rēzeknes novada pašvaldības IP izsludinātajos Jaunatnes iniciatīvu konkursos un papildināt Bērnu un jauniešu centra materiāli tehnisko bāzi un organizēt jauniešu nometnes</a:t>
            </a: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4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“Rēzeknes </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novada attīstības programma 2012.-2018.” 2.3.VP3 RV3.1.U3.1.4 un RV3.3 U3.3.1.; “Rēzeknes novada Attīstības stratēģija 2033” SM3, IP1.</a:t>
            </a:r>
            <a:endPar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0"/>
              </a:spcBef>
              <a:buClrTx/>
              <a:buSzPct val="100000"/>
              <a:buFont typeface="Wingdings" panose="05000000000000000000" pitchFamily="2" charset="2"/>
              <a:buChar char="Ø"/>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būtu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nepieciešami renovācijas darbi  kultūras nama koncertzālei: grīdas seguma nomaiņa, jaunu griestu  ieklāšana, siltināšana un apgaismojuma uzlabošana;</a:t>
            </a:r>
          </a:p>
          <a:p>
            <a:pPr lvl="0">
              <a:spcBef>
                <a:spcPts val="0"/>
              </a:spcBef>
              <a:buClrTx/>
              <a:buSzPct val="100000"/>
              <a:buFont typeface="Wingdings" panose="05000000000000000000" pitchFamily="2" charset="2"/>
              <a:buChar char="Ø"/>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jāizstrādā akustikas saglabāšanas projekts;</a:t>
            </a:r>
          </a:p>
          <a:p>
            <a:pPr lvl="0">
              <a:spcBef>
                <a:spcPts val="0"/>
              </a:spcBef>
              <a:buClrTx/>
              <a:buFont typeface="Wingdings" panose="05000000000000000000" pitchFamily="2" charset="2"/>
              <a:buChar char="Ø"/>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automātiskās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sofītu</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un aizkaru stangu pacelšanas-nolaišanas sistēmas uzstādīšana kultūras nama skatuvei;</a:t>
            </a:r>
          </a:p>
          <a:p>
            <a:pPr lvl="0">
              <a:spcBef>
                <a:spcPts val="0"/>
              </a:spcBef>
              <a:buClrTx/>
              <a:buSzPct val="100000"/>
              <a:buFont typeface="Wingdings" panose="05000000000000000000" pitchFamily="2" charset="2"/>
              <a:buChar char="Ø"/>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kultūras nama deju zāles mazā jumtiņa nomaiņa un siltināšana</a:t>
            </a: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4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“Rēzeknes </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novada attīstības programma 2012.-2018.” VP2 RV 2.4. U2.4.1.).</a:t>
            </a:r>
            <a:endPar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152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5" name="TextBox 4"/>
          <p:cNvSpPr txBox="1"/>
          <p:nvPr/>
        </p:nvSpPr>
        <p:spPr>
          <a:xfrm>
            <a:off x="2523282" y="474562"/>
            <a:ext cx="6643868" cy="769441"/>
          </a:xfrm>
          <a:prstGeom prst="rect">
            <a:avLst/>
          </a:prstGeom>
          <a:noFill/>
        </p:spPr>
        <p:txBody>
          <a:bodyPr wrap="square" rtlCol="0">
            <a:spAutoFit/>
          </a:bodyPr>
          <a:lstStyle/>
          <a:p>
            <a:r>
              <a:rPr lang="lv-LV" sz="4400" b="1" dirty="0" smtClean="0">
                <a:solidFill>
                  <a:schemeClr val="accent5">
                    <a:lumMod val="75000"/>
                  </a:schemeClr>
                </a:solidFill>
                <a:latin typeface="Georgia" panose="02040502050405020303" pitchFamily="18" charset="0"/>
              </a:rPr>
              <a:t>Uz tikšanos Bērzgalē!</a:t>
            </a:r>
            <a:endParaRPr lang="lv-LV" sz="4400" b="1"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390109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3653" y="0"/>
            <a:ext cx="8260796" cy="4645555"/>
          </a:xfrm>
          <a:prstGeom prst="rect">
            <a:avLst/>
          </a:prstGeom>
        </p:spPr>
      </p:pic>
      <p:sp>
        <p:nvSpPr>
          <p:cNvPr id="6" name="Content Placeholder 5"/>
          <p:cNvSpPr>
            <a:spLocks noGrp="1"/>
          </p:cNvSpPr>
          <p:nvPr>
            <p:ph idx="1"/>
          </p:nvPr>
        </p:nvSpPr>
        <p:spPr>
          <a:xfrm>
            <a:off x="963653" y="4645555"/>
            <a:ext cx="8596668" cy="2085985"/>
          </a:xfrm>
        </p:spPr>
        <p:txBody>
          <a:bodyPr/>
          <a:lstStyle/>
          <a:p>
            <a:pPr marL="0" indent="0" algn="just">
              <a:spcBef>
                <a:spcPts val="0"/>
              </a:spcBef>
              <a:buNone/>
            </a:pPr>
            <a:r>
              <a:rPr lang="lv-LV" sz="1400" dirty="0" smtClean="0">
                <a:latin typeface="Times New Roman" panose="02020603050405020304" pitchFamily="18" charset="0"/>
                <a:cs typeface="Times New Roman" panose="02020603050405020304" pitchFamily="18" charset="0"/>
              </a:rPr>
              <a:t>	2015.gada </a:t>
            </a:r>
            <a:r>
              <a:rPr lang="lv-LV" sz="1400" dirty="0">
                <a:latin typeface="Times New Roman" panose="02020603050405020304" pitchFamily="18" charset="0"/>
                <a:cs typeface="Times New Roman" panose="02020603050405020304" pitchFamily="18" charset="0"/>
              </a:rPr>
              <a:t>pamatbudžeta ieņēmumu kases izpilde sastāda 388 453 EUR. 2015.gadā tika ņemts </a:t>
            </a:r>
            <a:r>
              <a:rPr lang="lv-LV" sz="1400" dirty="0" smtClean="0">
                <a:latin typeface="Times New Roman" panose="02020603050405020304" pitchFamily="18" charset="0"/>
                <a:cs typeface="Times New Roman" panose="02020603050405020304" pitchFamily="18" charset="0"/>
              </a:rPr>
              <a:t>īstermiņa </a:t>
            </a:r>
            <a:r>
              <a:rPr lang="lv-LV" sz="1400" dirty="0">
                <a:latin typeface="Times New Roman" panose="02020603050405020304" pitchFamily="18" charset="0"/>
                <a:cs typeface="Times New Roman" panose="02020603050405020304" pitchFamily="18" charset="0"/>
              </a:rPr>
              <a:t>aizņēmums Valsts kasē 15 </a:t>
            </a:r>
            <a:r>
              <a:rPr lang="lv-LV" sz="1400" dirty="0" smtClean="0">
                <a:latin typeface="Times New Roman" panose="02020603050405020304" pitchFamily="18" charset="0"/>
                <a:cs typeface="Times New Roman" panose="02020603050405020304" pitchFamily="18" charset="0"/>
              </a:rPr>
              <a:t>tūkst. apmērā</a:t>
            </a:r>
            <a:r>
              <a:rPr lang="lv-LV" sz="1400" dirty="0">
                <a:latin typeface="Times New Roman" panose="02020603050405020304" pitchFamily="18" charset="0"/>
                <a:cs typeface="Times New Roman" panose="02020603050405020304" pitchFamily="18" charset="0"/>
              </a:rPr>
              <a:t>. 2016.gada plānotie  ieņēmumi sastāda 387 827 </a:t>
            </a:r>
            <a:r>
              <a:rPr lang="lv-LV" sz="1400" dirty="0" smtClean="0">
                <a:latin typeface="Times New Roman" panose="02020603050405020304" pitchFamily="18" charset="0"/>
                <a:cs typeface="Times New Roman" panose="02020603050405020304" pitchFamily="18" charset="0"/>
              </a:rPr>
              <a:t> </a:t>
            </a:r>
            <a:r>
              <a:rPr lang="lv-LV" sz="1400" dirty="0">
                <a:latin typeface="Times New Roman" panose="02020603050405020304" pitchFamily="18" charset="0"/>
                <a:cs typeface="Times New Roman" panose="02020603050405020304" pitchFamily="18" charset="0"/>
              </a:rPr>
              <a:t>EUR, t.sk. naudas līdzekļu atlikums 7012 EUR. </a:t>
            </a:r>
            <a:endParaRPr lang="lv-LV" sz="1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lv-LV" sz="1400" dirty="0" smtClean="0">
                <a:latin typeface="Times New Roman" panose="02020603050405020304" pitchFamily="18" charset="0"/>
                <a:cs typeface="Times New Roman" panose="02020603050405020304" pitchFamily="18" charset="0"/>
              </a:rPr>
              <a:t>	</a:t>
            </a:r>
            <a:r>
              <a:rPr lang="lv-LV" sz="1400" b="1" u="sng" dirty="0" smtClean="0">
                <a:latin typeface="Times New Roman" panose="02020603050405020304" pitchFamily="18" charset="0"/>
                <a:cs typeface="Times New Roman" panose="02020603050405020304" pitchFamily="18" charset="0"/>
              </a:rPr>
              <a:t>Naudas </a:t>
            </a:r>
            <a:r>
              <a:rPr lang="lv-LV" sz="1400" b="1" u="sng" dirty="0">
                <a:latin typeface="Times New Roman" panose="02020603050405020304" pitchFamily="18" charset="0"/>
                <a:cs typeface="Times New Roman" panose="02020603050405020304" pitchFamily="18" charset="0"/>
              </a:rPr>
              <a:t>līdzekļu atlikumu veido: </a:t>
            </a:r>
          </a:p>
          <a:p>
            <a:pPr algn="just">
              <a:lnSpc>
                <a:spcPct val="150000"/>
              </a:lnSpc>
              <a:spcBef>
                <a:spcPts val="0"/>
              </a:spcBef>
              <a:buClrTx/>
              <a:buSzPct val="100000"/>
              <a:buFont typeface="Wingdings" panose="05000000000000000000" pitchFamily="2" charset="2"/>
              <a:buChar char="v"/>
            </a:pPr>
            <a:r>
              <a:rPr lang="lv-LV" sz="1400" dirty="0" smtClean="0">
                <a:latin typeface="Times New Roman" panose="02020603050405020304" pitchFamily="18" charset="0"/>
                <a:cs typeface="Times New Roman" panose="02020603050405020304" pitchFamily="18" charset="0"/>
              </a:rPr>
              <a:t>1000 </a:t>
            </a:r>
            <a:r>
              <a:rPr lang="lv-LV" sz="1400" dirty="0">
                <a:latin typeface="Times New Roman" panose="02020603050405020304" pitchFamily="18" charset="0"/>
                <a:cs typeface="Times New Roman" panose="02020603050405020304" pitchFamily="18" charset="0"/>
              </a:rPr>
              <a:t>EUR – Valsts Kultūrkapitāla fonda atbalstītā projekta „</a:t>
            </a:r>
            <a:r>
              <a:rPr lang="lv-LV" sz="1400" dirty="0" err="1">
                <a:latin typeface="Times New Roman" panose="02020603050405020304" pitchFamily="18" charset="0"/>
                <a:cs typeface="Times New Roman" panose="02020603050405020304" pitchFamily="18" charset="0"/>
              </a:rPr>
              <a:t>A.Rupaiņa</a:t>
            </a:r>
            <a:r>
              <a:rPr lang="lv-LV" sz="1400" dirty="0">
                <a:latin typeface="Times New Roman" panose="02020603050405020304" pitchFamily="18" charset="0"/>
                <a:cs typeface="Times New Roman" panose="02020603050405020304" pitchFamily="18" charset="0"/>
              </a:rPr>
              <a:t> mēbeļu restaurācija” līdzekļi;</a:t>
            </a:r>
          </a:p>
          <a:p>
            <a:pPr>
              <a:lnSpc>
                <a:spcPct val="150000"/>
              </a:lnSpc>
              <a:spcBef>
                <a:spcPts val="0"/>
              </a:spcBef>
              <a:buClrTx/>
              <a:buSzPct val="100000"/>
              <a:buFont typeface="Wingdings" panose="05000000000000000000" pitchFamily="2" charset="2"/>
              <a:buChar char="v"/>
            </a:pPr>
            <a:r>
              <a:rPr lang="lv-LV" sz="1400" dirty="0" smtClean="0">
                <a:latin typeface="Times New Roman" panose="02020603050405020304" pitchFamily="18" charset="0"/>
                <a:cs typeface="Times New Roman" panose="02020603050405020304" pitchFamily="18" charset="0"/>
              </a:rPr>
              <a:t>1225 </a:t>
            </a:r>
            <a:r>
              <a:rPr lang="lv-LV" sz="1400" dirty="0">
                <a:latin typeface="Times New Roman" panose="02020603050405020304" pitchFamily="18" charset="0"/>
                <a:cs typeface="Times New Roman" panose="02020603050405020304" pitchFamily="18" charset="0"/>
              </a:rPr>
              <a:t>EUR – līdzekļi no pašvaldības zemes pārdošanas</a:t>
            </a:r>
            <a:r>
              <a:rPr lang="lv-LV" sz="1400" dirty="0" smtClean="0">
                <a:latin typeface="Times New Roman" panose="02020603050405020304" pitchFamily="18" charset="0"/>
                <a:cs typeface="Times New Roman" panose="02020603050405020304" pitchFamily="18" charset="0"/>
              </a:rPr>
              <a:t>;</a:t>
            </a:r>
          </a:p>
          <a:p>
            <a:pPr>
              <a:lnSpc>
                <a:spcPct val="150000"/>
              </a:lnSpc>
              <a:spcBef>
                <a:spcPts val="0"/>
              </a:spcBef>
              <a:buClrTx/>
              <a:buSzPct val="100000"/>
              <a:buFont typeface="Wingdings" panose="05000000000000000000" pitchFamily="2" charset="2"/>
              <a:buChar char="v"/>
            </a:pPr>
            <a:r>
              <a:rPr lang="lv-LV" sz="1400" dirty="0" smtClean="0">
                <a:latin typeface="Times New Roman" panose="02020603050405020304" pitchFamily="18" charset="0"/>
                <a:cs typeface="Times New Roman" panose="02020603050405020304" pitchFamily="18" charset="0"/>
              </a:rPr>
              <a:t> </a:t>
            </a:r>
            <a:r>
              <a:rPr lang="lv-LV" sz="1400" dirty="0">
                <a:latin typeface="Times New Roman" panose="02020603050405020304" pitchFamily="18" charset="0"/>
                <a:cs typeface="Times New Roman" panose="02020603050405020304" pitchFamily="18" charset="0"/>
              </a:rPr>
              <a:t>4787 EUR – brīvie naudas līdzekļi.</a:t>
            </a:r>
          </a:p>
          <a:p>
            <a:endParaRPr lang="lv-LV" dirty="0"/>
          </a:p>
        </p:txBody>
      </p:sp>
    </p:spTree>
    <p:extLst>
      <p:ext uri="{BB962C8B-B14F-4D97-AF65-F5344CB8AC3E}">
        <p14:creationId xmlns:p14="http://schemas.microsoft.com/office/powerpoint/2010/main" val="396989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3598" y="380427"/>
            <a:ext cx="9381066" cy="6059284"/>
          </a:xfrm>
        </p:spPr>
        <p:txBody>
          <a:bodyPr>
            <a:normAutofit/>
          </a:bodyPr>
          <a:lstStyle/>
          <a:p>
            <a:pPr marL="0" indent="0">
              <a:buNone/>
            </a:pPr>
            <a:r>
              <a:rPr lang="lv-LV" sz="1400" b="1" dirty="0">
                <a:solidFill>
                  <a:schemeClr val="tx1"/>
                </a:solidFill>
                <a:latin typeface="Times New Roman" panose="02020603050405020304" pitchFamily="18" charset="0"/>
                <a:cs typeface="Times New Roman" panose="02020603050405020304" pitchFamily="18" charset="0"/>
              </a:rPr>
              <a:t>Salīdzinoši ar 2015.gadu ieņēmumi ir samazinājušies par 0,2%. </a:t>
            </a:r>
            <a:endParaRPr lang="lv-LV" sz="1400" dirty="0">
              <a:solidFill>
                <a:schemeClr val="tx1"/>
              </a:solidFill>
              <a:latin typeface="Times New Roman" panose="02020603050405020304" pitchFamily="18" charset="0"/>
              <a:cs typeface="Times New Roman" panose="02020603050405020304" pitchFamily="18" charset="0"/>
            </a:endParaRPr>
          </a:p>
          <a:p>
            <a:pPr marL="0" indent="0">
              <a:buNone/>
            </a:pPr>
            <a:r>
              <a:rPr lang="lv-LV" sz="1400" b="1" u="sng" dirty="0" smtClean="0">
                <a:solidFill>
                  <a:schemeClr val="tx1"/>
                </a:solidFill>
                <a:latin typeface="Times New Roman" panose="02020603050405020304" pitchFamily="18" charset="0"/>
                <a:cs typeface="Times New Roman" panose="02020603050405020304" pitchFamily="18" charset="0"/>
              </a:rPr>
              <a:t>Galvenie  </a:t>
            </a:r>
            <a:r>
              <a:rPr lang="lv-LV" sz="1400" b="1" u="sng" dirty="0">
                <a:solidFill>
                  <a:schemeClr val="tx1"/>
                </a:solidFill>
                <a:latin typeface="Times New Roman" panose="02020603050405020304" pitchFamily="18" charset="0"/>
                <a:cs typeface="Times New Roman" panose="02020603050405020304" pitchFamily="18" charset="0"/>
              </a:rPr>
              <a:t>ieņēmumu avoti un to izmaiņas 2016.g.</a:t>
            </a:r>
            <a:r>
              <a:rPr lang="lv-LV" sz="1400" b="1" dirty="0">
                <a:solidFill>
                  <a:schemeClr val="tx1"/>
                </a:solidFill>
                <a:latin typeface="Times New Roman" panose="02020603050405020304" pitchFamily="18" charset="0"/>
                <a:cs typeface="Times New Roman" panose="02020603050405020304" pitchFamily="18" charset="0"/>
              </a:rPr>
              <a:t>:</a:t>
            </a:r>
            <a:endParaRPr lang="lv-LV" sz="1400" dirty="0">
              <a:solidFill>
                <a:schemeClr val="tx1"/>
              </a:solidFill>
              <a:latin typeface="Times New Roman" panose="02020603050405020304" pitchFamily="18" charset="0"/>
              <a:cs typeface="Times New Roman" panose="02020603050405020304" pitchFamily="18" charset="0"/>
            </a:endParaRPr>
          </a:p>
          <a:p>
            <a:pPr lvl="0">
              <a:buClrTx/>
              <a:buSzPct val="100000"/>
              <a:buFont typeface="Wingdings" panose="05000000000000000000" pitchFamily="2" charset="2"/>
              <a:buChar char="v"/>
            </a:pPr>
            <a:r>
              <a:rPr lang="lv-LV" sz="1400" b="1" u="sng" dirty="0">
                <a:solidFill>
                  <a:schemeClr val="tx1"/>
                </a:solidFill>
                <a:latin typeface="Times New Roman" panose="02020603050405020304" pitchFamily="18" charset="0"/>
                <a:cs typeface="Times New Roman" panose="02020603050405020304" pitchFamily="18" charset="0"/>
              </a:rPr>
              <a:t>Pašvaldību budžeta </a:t>
            </a:r>
            <a:r>
              <a:rPr lang="lv-LV" sz="1400" b="1" u="sng" dirty="0" err="1">
                <a:solidFill>
                  <a:schemeClr val="tx1"/>
                </a:solidFill>
                <a:latin typeface="Times New Roman" panose="02020603050405020304" pitchFamily="18" charset="0"/>
                <a:cs typeface="Times New Roman" panose="02020603050405020304" pitchFamily="18" charset="0"/>
              </a:rPr>
              <a:t>transferts</a:t>
            </a:r>
            <a:endParaRPr lang="lv-LV" sz="1400" dirty="0">
              <a:solidFill>
                <a:schemeClr val="tx1"/>
              </a:solidFill>
              <a:latin typeface="Times New Roman" panose="02020603050405020304" pitchFamily="18" charset="0"/>
              <a:cs typeface="Times New Roman" panose="02020603050405020304" pitchFamily="18" charset="0"/>
            </a:endParaRPr>
          </a:p>
          <a:p>
            <a:pPr lvl="0"/>
            <a:r>
              <a:rPr lang="lv-LV" sz="1400" dirty="0">
                <a:solidFill>
                  <a:schemeClr val="tx1"/>
                </a:solidFill>
                <a:latin typeface="Times New Roman" panose="02020603050405020304" pitchFamily="18" charset="0"/>
                <a:cs typeface="Times New Roman" panose="02020603050405020304" pitchFamily="18" charset="0"/>
              </a:rPr>
              <a:t>lielākais finansējuma avots, kas no kopējiem ieņēmumiem sastāda 85,2 %, t. sk. NVA pasākuma „Algotie pagaidu darbi„ bezdarbnieku atlīdzībai tiek paredzēti 9086 EUR;</a:t>
            </a:r>
          </a:p>
          <a:p>
            <a:pPr lvl="0"/>
            <a:r>
              <a:rPr lang="lv-LV" sz="1400" dirty="0" err="1">
                <a:solidFill>
                  <a:schemeClr val="tx1"/>
                </a:solidFill>
                <a:latin typeface="Times New Roman" panose="02020603050405020304" pitchFamily="18" charset="0"/>
                <a:cs typeface="Times New Roman" panose="02020603050405020304" pitchFamily="18" charset="0"/>
              </a:rPr>
              <a:t>transferts</a:t>
            </a:r>
            <a:r>
              <a:rPr lang="lv-LV" sz="1400" dirty="0">
                <a:solidFill>
                  <a:schemeClr val="tx1"/>
                </a:solidFill>
                <a:latin typeface="Times New Roman" panose="02020603050405020304" pitchFamily="18" charset="0"/>
                <a:cs typeface="Times New Roman" panose="02020603050405020304" pitchFamily="18" charset="0"/>
              </a:rPr>
              <a:t> ir samazinājies par 3542 EUR;</a:t>
            </a:r>
          </a:p>
          <a:p>
            <a:pPr lvl="0">
              <a:buClrTx/>
              <a:buSzPct val="100000"/>
              <a:buFont typeface="Wingdings" panose="05000000000000000000" pitchFamily="2" charset="2"/>
              <a:buChar char="v"/>
            </a:pPr>
            <a:r>
              <a:rPr lang="lv-LV" sz="1400" b="1" u="sng" dirty="0">
                <a:solidFill>
                  <a:schemeClr val="tx1"/>
                </a:solidFill>
                <a:latin typeface="Times New Roman" panose="02020603050405020304" pitchFamily="18" charset="0"/>
                <a:cs typeface="Times New Roman" panose="02020603050405020304" pitchFamily="18" charset="0"/>
              </a:rPr>
              <a:t>maksas pakalpojumi</a:t>
            </a:r>
            <a:r>
              <a:rPr lang="lv-LV" sz="1400" b="1" dirty="0">
                <a:solidFill>
                  <a:schemeClr val="tx1"/>
                </a:solidFill>
                <a:latin typeface="Times New Roman" panose="02020603050405020304" pitchFamily="18" charset="0"/>
                <a:cs typeface="Times New Roman" panose="02020603050405020304" pitchFamily="18" charset="0"/>
              </a:rPr>
              <a:t> veido 12,5% jeb vairāk nekā 48 </a:t>
            </a:r>
            <a:r>
              <a:rPr lang="lv-LV" sz="1400" b="1" dirty="0" err="1">
                <a:solidFill>
                  <a:schemeClr val="tx1"/>
                </a:solidFill>
                <a:latin typeface="Times New Roman" panose="02020603050405020304" pitchFamily="18" charset="0"/>
                <a:cs typeface="Times New Roman" panose="02020603050405020304" pitchFamily="18" charset="0"/>
              </a:rPr>
              <a:t>tūkst.</a:t>
            </a:r>
            <a:r>
              <a:rPr lang="lv-LV" sz="1400" b="1" i="1" dirty="0" err="1">
                <a:solidFill>
                  <a:schemeClr val="tx1"/>
                </a:solidFill>
                <a:latin typeface="Times New Roman" panose="02020603050405020304" pitchFamily="18" charset="0"/>
                <a:cs typeface="Times New Roman" panose="02020603050405020304" pitchFamily="18" charset="0"/>
              </a:rPr>
              <a:t>euro</a:t>
            </a:r>
            <a:r>
              <a:rPr lang="lv-LV" sz="1400" b="1" dirty="0">
                <a:solidFill>
                  <a:schemeClr val="tx1"/>
                </a:solidFill>
                <a:latin typeface="Times New Roman" panose="02020603050405020304" pitchFamily="18" charset="0"/>
                <a:cs typeface="Times New Roman" panose="02020603050405020304" pitchFamily="18" charset="0"/>
              </a:rPr>
              <a:t>, lielākie pašu ieņēmumi ir:</a:t>
            </a:r>
            <a:endParaRPr lang="lv-LV" sz="1400" dirty="0">
              <a:solidFill>
                <a:schemeClr val="tx1"/>
              </a:solidFill>
              <a:latin typeface="Times New Roman" panose="02020603050405020304" pitchFamily="18" charset="0"/>
              <a:cs typeface="Times New Roman" panose="02020603050405020304" pitchFamily="18" charset="0"/>
            </a:endParaRPr>
          </a:p>
          <a:p>
            <a:pPr lvl="0"/>
            <a:r>
              <a:rPr lang="lv-LV" sz="1400" dirty="0">
                <a:solidFill>
                  <a:schemeClr val="tx1"/>
                </a:solidFill>
                <a:latin typeface="Times New Roman" panose="02020603050405020304" pitchFamily="18" charset="0"/>
                <a:cs typeface="Times New Roman" panose="02020603050405020304" pitchFamily="18" charset="0"/>
              </a:rPr>
              <a:t>dzīvokļu un komunālie maksājumi no iedzīvotājiem un iestādēm, plānots saņemt vairāk nekā 35 </a:t>
            </a:r>
            <a:r>
              <a:rPr lang="lv-LV" sz="1400" dirty="0" err="1">
                <a:solidFill>
                  <a:schemeClr val="tx1"/>
                </a:solidFill>
                <a:latin typeface="Times New Roman" panose="02020603050405020304" pitchFamily="18" charset="0"/>
                <a:cs typeface="Times New Roman" panose="02020603050405020304" pitchFamily="18" charset="0"/>
              </a:rPr>
              <a:t>tūkst.</a:t>
            </a:r>
            <a:r>
              <a:rPr lang="lv-LV" sz="1400" i="1" dirty="0" err="1">
                <a:solidFill>
                  <a:schemeClr val="tx1"/>
                </a:solidFill>
                <a:latin typeface="Times New Roman" panose="02020603050405020304" pitchFamily="18" charset="0"/>
                <a:cs typeface="Times New Roman" panose="02020603050405020304" pitchFamily="18" charset="0"/>
              </a:rPr>
              <a:t>euro</a:t>
            </a:r>
            <a:r>
              <a:rPr lang="lv-LV" sz="1400" dirty="0">
                <a:solidFill>
                  <a:schemeClr val="tx1"/>
                </a:solidFill>
                <a:latin typeface="Times New Roman" panose="02020603050405020304" pitchFamily="18" charset="0"/>
                <a:cs typeface="Times New Roman" panose="02020603050405020304" pitchFamily="18" charset="0"/>
              </a:rPr>
              <a:t>; Salīdzinoši ar 2015.gadu komunālo pakalpojumu saņēmēju skaits krasi nav mainījies.</a:t>
            </a:r>
          </a:p>
          <a:p>
            <a:pPr lvl="0"/>
            <a:r>
              <a:rPr lang="lv-LV" sz="1400" dirty="0">
                <a:solidFill>
                  <a:schemeClr val="tx1"/>
                </a:solidFill>
                <a:latin typeface="Times New Roman" panose="02020603050405020304" pitchFamily="18" charset="0"/>
                <a:cs typeface="Times New Roman" panose="02020603050405020304" pitchFamily="18" charset="0"/>
              </a:rPr>
              <a:t>Pastāv neliela tendence komunālo pakalpojumu parādu summai no iedzīvotājiem samazināties un iedzīvotāji meklē risinājumus parāda samazināšanai;</a:t>
            </a:r>
          </a:p>
          <a:p>
            <a:pPr lvl="0">
              <a:buClrTx/>
              <a:buSzPct val="100000"/>
              <a:buFont typeface="Wingdings" panose="05000000000000000000" pitchFamily="2" charset="2"/>
              <a:buChar char="v"/>
            </a:pPr>
            <a:r>
              <a:rPr lang="lv-LV" sz="1400" b="1" u="sng" dirty="0">
                <a:solidFill>
                  <a:schemeClr val="tx1"/>
                </a:solidFill>
                <a:latin typeface="Times New Roman" panose="02020603050405020304" pitchFamily="18" charset="0"/>
                <a:cs typeface="Times New Roman" panose="02020603050405020304" pitchFamily="18" charset="0"/>
              </a:rPr>
              <a:t>ieņēmumi no zemes īpašuma pārdošanas, 2000 EUR:</a:t>
            </a:r>
            <a:endParaRPr lang="lv-LV" sz="1400" dirty="0">
              <a:solidFill>
                <a:schemeClr val="tx1"/>
              </a:solidFill>
              <a:latin typeface="Times New Roman" panose="02020603050405020304" pitchFamily="18" charset="0"/>
              <a:cs typeface="Times New Roman" panose="02020603050405020304" pitchFamily="18" charset="0"/>
            </a:endParaRPr>
          </a:p>
          <a:p>
            <a:pPr lvl="0"/>
            <a:r>
              <a:rPr lang="lv-LV" sz="1400" dirty="0">
                <a:solidFill>
                  <a:schemeClr val="tx1"/>
                </a:solidFill>
                <a:latin typeface="Times New Roman" panose="02020603050405020304" pitchFamily="18" charset="0"/>
                <a:cs typeface="Times New Roman" panose="02020603050405020304" pitchFamily="18" charset="0"/>
              </a:rPr>
              <a:t>2016.gada sākumā tiks noslēgts pirkuma-pārdevuma līgums par nekustamā īpašuma, kadastra Nr.7844-003-205, nosaukums „Indru kalns” atsavināšanu. Atsavināmā platība 4,03 ha. Īpašuma nosacītā vērtība 3251,80 EUR ar nomaksas termiņu 5 gadi. Par atsavināmo īpašumu 2015.gada beigās tika iemaksāta avansa summa 760,54 EUR;</a:t>
            </a:r>
          </a:p>
          <a:p>
            <a:pPr lvl="0"/>
            <a:r>
              <a:rPr lang="lv-LV" sz="1400" dirty="0">
                <a:solidFill>
                  <a:schemeClr val="tx1"/>
                </a:solidFill>
                <a:latin typeface="Times New Roman" panose="02020603050405020304" pitchFamily="18" charset="0"/>
                <a:cs typeface="Times New Roman" panose="02020603050405020304" pitchFamily="18" charset="0"/>
              </a:rPr>
              <a:t>2016.gada sākumā tiks nodots atsavināšanai nekustamais īpašums „</a:t>
            </a:r>
            <a:r>
              <a:rPr lang="lv-LV" sz="1400" dirty="0" err="1">
                <a:solidFill>
                  <a:schemeClr val="tx1"/>
                </a:solidFill>
                <a:latin typeface="Times New Roman" panose="02020603050405020304" pitchFamily="18" charset="0"/>
                <a:cs typeface="Times New Roman" panose="02020603050405020304" pitchFamily="18" charset="0"/>
              </a:rPr>
              <a:t>Rolans</a:t>
            </a:r>
            <a:r>
              <a:rPr lang="lv-LV" sz="1400" dirty="0">
                <a:solidFill>
                  <a:schemeClr val="tx1"/>
                </a:solidFill>
                <a:latin typeface="Times New Roman" panose="02020603050405020304" pitchFamily="18" charset="0"/>
                <a:cs typeface="Times New Roman" panose="02020603050405020304" pitchFamily="18" charset="0"/>
              </a:rPr>
              <a:t>”, kadastra Nr.7844-002-373, platība 6ha</a:t>
            </a:r>
          </a:p>
          <a:p>
            <a:pPr lvl="0"/>
            <a:r>
              <a:rPr lang="lv-LV" sz="1400" dirty="0">
                <a:solidFill>
                  <a:schemeClr val="tx1"/>
                </a:solidFill>
                <a:latin typeface="Times New Roman" panose="02020603050405020304" pitchFamily="18" charset="0"/>
                <a:cs typeface="Times New Roman" panose="02020603050405020304" pitchFamily="18" charset="0"/>
              </a:rPr>
              <a:t>2015. gadā tika saņemti avansa maksājumi par zemes īpašumu atsavināšanu no augstāk minētajiem īpašumiem 1191 EUR apmērā;</a:t>
            </a:r>
          </a:p>
          <a:p>
            <a:pPr lvl="0">
              <a:buClrTx/>
              <a:buSzPct val="100000"/>
              <a:buFont typeface="Wingdings" panose="05000000000000000000" pitchFamily="2" charset="2"/>
              <a:buChar char="v"/>
            </a:pPr>
            <a:r>
              <a:rPr lang="lv-LV" sz="1400" dirty="0">
                <a:solidFill>
                  <a:schemeClr val="tx1"/>
                </a:solidFill>
                <a:latin typeface="Times New Roman" panose="02020603050405020304" pitchFamily="18" charset="0"/>
                <a:cs typeface="Times New Roman" panose="02020603050405020304" pitchFamily="18" charset="0"/>
              </a:rPr>
              <a:t>pagaidām budžetā nav plānoti saņemt valsts budžeta </a:t>
            </a:r>
            <a:r>
              <a:rPr lang="lv-LV" sz="1400" dirty="0" err="1">
                <a:solidFill>
                  <a:schemeClr val="tx1"/>
                </a:solidFill>
                <a:latin typeface="Times New Roman" panose="02020603050405020304" pitchFamily="18" charset="0"/>
                <a:cs typeface="Times New Roman" panose="02020603050405020304" pitchFamily="18" charset="0"/>
              </a:rPr>
              <a:t>transfertus</a:t>
            </a:r>
            <a:endParaRPr lang="lv-LV"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lv-LV" dirty="0">
              <a:solidFill>
                <a:schemeClr val="tx1"/>
              </a:solidFill>
            </a:endParaRPr>
          </a:p>
        </p:txBody>
      </p:sp>
    </p:spTree>
    <p:extLst>
      <p:ext uri="{BB962C8B-B14F-4D97-AF65-F5344CB8AC3E}">
        <p14:creationId xmlns:p14="http://schemas.microsoft.com/office/powerpoint/2010/main" val="260532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39" y="434503"/>
            <a:ext cx="8596668" cy="752272"/>
          </a:xfrm>
        </p:spPr>
        <p:txBody>
          <a:bodyPr>
            <a:normAutofit/>
          </a:bodyPr>
          <a:lstStyle/>
          <a:p>
            <a:pPr algn="ctr"/>
            <a:r>
              <a:rPr lang="lv-LV" sz="1800" b="1" dirty="0">
                <a:solidFill>
                  <a:schemeClr val="tx1"/>
                </a:solidFill>
                <a:latin typeface="Times New Roman" panose="02020603050405020304" pitchFamily="18" charset="0"/>
                <a:cs typeface="Times New Roman" panose="02020603050405020304" pitchFamily="18" charset="0"/>
              </a:rPr>
              <a:t>PAMATBUDŽETA IZDEVUMI (387 827 EUR)  PĒC FUNKCIONĀLAJĀM </a:t>
            </a:r>
            <a:r>
              <a:rPr lang="lv-LV" sz="1800" b="1" dirty="0" smtClean="0">
                <a:solidFill>
                  <a:schemeClr val="tx1"/>
                </a:solidFill>
                <a:latin typeface="Times New Roman" panose="02020603050405020304" pitchFamily="18" charset="0"/>
                <a:cs typeface="Times New Roman" panose="02020603050405020304" pitchFamily="18" charset="0"/>
              </a:rPr>
              <a:t>KATEGORIJĀM 2016.GADĀ</a:t>
            </a:r>
            <a:r>
              <a:rPr lang="lv-LV" sz="1800" b="1" dirty="0">
                <a:solidFill>
                  <a:schemeClr val="tx1"/>
                </a:solidFill>
                <a:latin typeface="Times New Roman" panose="02020603050405020304" pitchFamily="18" charset="0"/>
                <a:cs typeface="Times New Roman" panose="02020603050405020304" pitchFamily="18" charset="0"/>
              </a:rPr>
              <a:t>, EUR UN TO ĪPATSVARS, %</a:t>
            </a:r>
          </a:p>
        </p:txBody>
      </p:sp>
      <p:pic>
        <p:nvPicPr>
          <p:cNvPr id="4" name="Picture 3"/>
          <p:cNvPicPr>
            <a:picLocks noChangeAspect="1"/>
          </p:cNvPicPr>
          <p:nvPr/>
        </p:nvPicPr>
        <p:blipFill>
          <a:blip r:embed="rId2"/>
          <a:stretch>
            <a:fillRect/>
          </a:stretch>
        </p:blipFill>
        <p:spPr>
          <a:xfrm>
            <a:off x="414687" y="1640480"/>
            <a:ext cx="9004572" cy="4316342"/>
          </a:xfrm>
          <a:prstGeom prst="rect">
            <a:avLst/>
          </a:prstGeom>
        </p:spPr>
      </p:pic>
    </p:spTree>
    <p:extLst>
      <p:ext uri="{BB962C8B-B14F-4D97-AF65-F5344CB8AC3E}">
        <p14:creationId xmlns:p14="http://schemas.microsoft.com/office/powerpoint/2010/main" val="422545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83" y="215057"/>
            <a:ext cx="9740989" cy="6321930"/>
          </a:xfrm>
        </p:spPr>
        <p:txBody>
          <a:bodyPr>
            <a:normAutofit fontScale="85000" lnSpcReduction="20000"/>
          </a:bodyPr>
          <a:lstStyle/>
          <a:p>
            <a:pPr marL="0" indent="0">
              <a:buNone/>
            </a:pPr>
            <a:r>
              <a:rPr lang="lv-LV" sz="1600" b="1" u="sng" dirty="0">
                <a:solidFill>
                  <a:schemeClr val="tx1"/>
                </a:solidFill>
                <a:latin typeface="Times New Roman" panose="02020603050405020304" pitchFamily="18" charset="0"/>
                <a:cs typeface="Times New Roman" panose="02020603050405020304" pitchFamily="18" charset="0"/>
              </a:rPr>
              <a:t>Galvenās prioritātes 2016.gadā:</a:t>
            </a:r>
          </a:p>
          <a:p>
            <a:pPr>
              <a:buClrTx/>
              <a:buSzPct val="100000"/>
              <a:buFont typeface="Wingdings" panose="05000000000000000000" pitchFamily="2" charset="2"/>
              <a:buChar char="v"/>
            </a:pPr>
            <a:r>
              <a:rPr lang="lv-LV" sz="1600" b="1" u="sng" dirty="0">
                <a:solidFill>
                  <a:schemeClr val="tx1"/>
                </a:solidFill>
                <a:latin typeface="Times New Roman" panose="02020603050405020304" pitchFamily="18" charset="0"/>
                <a:cs typeface="Times New Roman" panose="02020603050405020304" pitchFamily="18" charset="0"/>
              </a:rPr>
              <a:t>Izglītības iestāžu un to audzēkņu skaita saglabāšana</a:t>
            </a:r>
            <a:r>
              <a:rPr lang="lv-LV" sz="1600" dirty="0">
                <a:solidFill>
                  <a:schemeClr val="tx1"/>
                </a:solidFill>
                <a:latin typeface="Times New Roman" panose="02020603050405020304" pitchFamily="18" charset="0"/>
                <a:cs typeface="Times New Roman" panose="02020603050405020304" pitchFamily="18" charset="0"/>
              </a:rPr>
              <a:t>, nodrošinot tās ar materiāltehnisko bāzi, un sakārtojot un izremontējot iestāžu telpas un tai piegulošo teritoriju. Izglītības iestāžu kopējais budžets sastāda 146 292 </a:t>
            </a:r>
            <a:r>
              <a:rPr lang="lv-LV" sz="1600" dirty="0" err="1">
                <a:solidFill>
                  <a:schemeClr val="tx1"/>
                </a:solidFill>
                <a:latin typeface="Times New Roman" panose="02020603050405020304" pitchFamily="18" charset="0"/>
                <a:cs typeface="Times New Roman" panose="02020603050405020304" pitchFamily="18" charset="0"/>
              </a:rPr>
              <a:t>tūkst.euro</a:t>
            </a:r>
            <a:r>
              <a:rPr lang="lv-LV" sz="1600" dirty="0">
                <a:solidFill>
                  <a:schemeClr val="tx1"/>
                </a:solidFill>
                <a:latin typeface="Times New Roman" panose="02020603050405020304" pitchFamily="18" charset="0"/>
                <a:cs typeface="Times New Roman" panose="02020603050405020304" pitchFamily="18" charset="0"/>
              </a:rPr>
              <a:t> jeb 37,7 %;</a:t>
            </a:r>
          </a:p>
          <a:p>
            <a:pPr>
              <a:buClrTx/>
              <a:buSzPct val="100000"/>
              <a:buFont typeface="Wingdings" panose="05000000000000000000" pitchFamily="2" charset="2"/>
              <a:buChar char="v"/>
            </a:pPr>
            <a:r>
              <a:rPr lang="lv-LV" sz="1600" b="1" u="sng" dirty="0">
                <a:solidFill>
                  <a:schemeClr val="tx1"/>
                </a:solidFill>
                <a:latin typeface="Times New Roman" panose="02020603050405020304" pitchFamily="18" charset="0"/>
                <a:cs typeface="Times New Roman" panose="02020603050405020304" pitchFamily="18" charset="0"/>
              </a:rPr>
              <a:t>Skolēnu nodrošināšana ar transporta pārvadājumiem</a:t>
            </a:r>
            <a:r>
              <a:rPr lang="lv-LV" sz="1600" dirty="0">
                <a:solidFill>
                  <a:schemeClr val="tx1"/>
                </a:solidFill>
                <a:latin typeface="Times New Roman" panose="02020603050405020304" pitchFamily="18" charset="0"/>
                <a:cs typeface="Times New Roman" panose="02020603050405020304" pitchFamily="18" charset="0"/>
              </a:rPr>
              <a:t>, ieplānoti vairāk nekā 7 </a:t>
            </a:r>
            <a:r>
              <a:rPr lang="lv-LV" sz="1600" dirty="0" err="1">
                <a:solidFill>
                  <a:schemeClr val="tx1"/>
                </a:solidFill>
                <a:latin typeface="Times New Roman" panose="02020603050405020304" pitchFamily="18" charset="0"/>
                <a:cs typeface="Times New Roman" panose="02020603050405020304" pitchFamily="18" charset="0"/>
              </a:rPr>
              <a:t>tūkst.euro</a:t>
            </a:r>
            <a:r>
              <a:rPr lang="lv-LV" sz="1600" dirty="0">
                <a:solidFill>
                  <a:schemeClr val="tx1"/>
                </a:solidFill>
                <a:latin typeface="Times New Roman" panose="02020603050405020304" pitchFamily="18" charset="0"/>
                <a:cs typeface="Times New Roman" panose="02020603050405020304" pitchFamily="18" charset="0"/>
              </a:rPr>
              <a:t>; </a:t>
            </a:r>
          </a:p>
          <a:p>
            <a:pPr marL="0" indent="0">
              <a:buNone/>
            </a:pPr>
            <a:r>
              <a:rPr lang="lv-LV" sz="1600" dirty="0">
                <a:solidFill>
                  <a:schemeClr val="tx1"/>
                </a:solidFill>
                <a:latin typeface="Times New Roman" panose="02020603050405020304" pitchFamily="18" charset="0"/>
                <a:cs typeface="Times New Roman" panose="02020603050405020304" pitchFamily="18" charset="0"/>
              </a:rPr>
              <a:t>Šīs ir ilgtermiņa prioritātes un to īstenošanas pasākumi veicina kvalitatīvu un radošas sabiedrības veidošanos, kā arī pilnveido sporta un kultūras programmu attīstību (IAP IP1).</a:t>
            </a:r>
          </a:p>
          <a:p>
            <a:pPr lvl="0" algn="just">
              <a:lnSpc>
                <a:spcPct val="120000"/>
              </a:lnSpc>
              <a:spcBef>
                <a:spcPts val="0"/>
              </a:spcBef>
              <a:buClrTx/>
              <a:buSzPct val="100000"/>
              <a:buFont typeface="Wingdings" panose="05000000000000000000" pitchFamily="2" charset="2"/>
              <a:buChar char="v"/>
            </a:pPr>
            <a:r>
              <a:rPr lang="lv-LV" sz="16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Attīstīt </a:t>
            </a:r>
            <a:r>
              <a:rPr lang="lv-LV" sz="16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vides pakalpojumus  un nodrošināt iedzīvotājus ar ilgtspējīgu infrastruktūru, kā arī labiekārtot publiskās zaļās zonas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(AP RV2.1</a:t>
            </a: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ts val="0"/>
              </a:spcBef>
              <a:buClrTx/>
              <a:buSzPct val="100000"/>
              <a:buFont typeface="Wingdings" panose="05000000000000000000" pitchFamily="2" charset="2"/>
              <a:buChar char="Ø"/>
            </a:pP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uzturēt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labā tehniskā stāvoklī ūdenssaimniecības, kanalizācijas un centrālapkures sistēmas, lai pakalpojumi būtu kvalitatīvi un savlaicīgi;</a:t>
            </a:r>
          </a:p>
          <a:p>
            <a:pPr lvl="0" algn="just">
              <a:lnSpc>
                <a:spcPct val="120000"/>
              </a:lnSpc>
              <a:spcBef>
                <a:spcPts val="0"/>
              </a:spcBef>
              <a:buClrTx/>
              <a:buSzPct val="100000"/>
              <a:buFont typeface="Wingdings" panose="05000000000000000000" pitchFamily="2" charset="2"/>
              <a:buChar char="Ø"/>
            </a:pP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nodrošināt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atkritumu savākšanu un izvešanu daudzdzīvokļu mājām. Sadarbībā ar SIA „ALAAS” izveidotā bezmaksas šķirošanas punkta teritorijas uzturēšana un iedzīvotāju iesaistīšana atkritumu šķirošanā;</a:t>
            </a:r>
          </a:p>
          <a:p>
            <a:pPr lvl="0" algn="just">
              <a:lnSpc>
                <a:spcPct val="120000"/>
              </a:lnSpc>
              <a:spcBef>
                <a:spcPts val="0"/>
              </a:spcBef>
              <a:buClrTx/>
              <a:buSzPct val="100000"/>
              <a:buFont typeface="Wingdings" panose="05000000000000000000" pitchFamily="2" charset="2"/>
              <a:buChar char="Ø"/>
            </a:pP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augstāk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minētās prioritātes realizēšanai, kā arī citu saimniecisko un kapitālo izdevumu  segšanai no budžeta ieplānoti 72 419 EUR; </a:t>
            </a:r>
          </a:p>
          <a:p>
            <a:pPr lvl="0" algn="just">
              <a:lnSpc>
                <a:spcPct val="120000"/>
              </a:lnSpc>
              <a:spcBef>
                <a:spcPts val="0"/>
              </a:spcBef>
              <a:buClrTx/>
              <a:buSzPct val="100000"/>
              <a:buFont typeface="Wingdings" panose="05000000000000000000" pitchFamily="2" charset="2"/>
              <a:buChar char="v"/>
            </a:pPr>
            <a:r>
              <a:rPr lang="lv-LV" sz="16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Kultūras un sporta pasākumu nodrošināšana pagasta iedzīvotājiem, veicinot veselīgu un radošu dzīvesveidu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(IAS SM1 un SM3</a:t>
            </a: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ts val="0"/>
              </a:spcBef>
              <a:buClrTx/>
              <a:buSzPct val="100000"/>
              <a:buFont typeface="Wingdings" panose="05000000000000000000" pitchFamily="2" charset="2"/>
              <a:buChar char="Ø"/>
            </a:pP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kultūras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namā darbojas folkloras un vokālais ansamblis, bērnu deju kolektīvs un divas </a:t>
            </a:r>
            <a:r>
              <a:rPr lang="lv-LV"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līnijdeju</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grupas, kā arī, darbojoties jaunatnes lietu </a:t>
            </a: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speciālistam un sporta organizatoram,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tiek rīkoti atsevišķi pasākumi bērniem un jauniešiem;</a:t>
            </a:r>
          </a:p>
          <a:p>
            <a:pPr lvl="0" algn="just">
              <a:lnSpc>
                <a:spcPct val="120000"/>
              </a:lnSpc>
              <a:spcBef>
                <a:spcPts val="0"/>
              </a:spcBef>
              <a:buClrTx/>
              <a:buFont typeface="Wingdings" panose="05000000000000000000" pitchFamily="2" charset="2"/>
              <a:buChar char="Ø"/>
            </a:pPr>
            <a:r>
              <a:rPr lang="lv-LV"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tiek </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nodrošināta atpūtas telpa jauniešiem brīvā laika pavadīšanai un organizētas radošās darbnīcas dažādu prasmju attīstībai; Plānots pabeigt remontdarbus jauniešu telpas (virtuves) labiekārtošanai. </a:t>
            </a:r>
          </a:p>
          <a:p>
            <a:pPr lvl="0" algn="just">
              <a:lnSpc>
                <a:spcPct val="120000"/>
              </a:lnSpc>
              <a:spcBef>
                <a:spcPts val="0"/>
              </a:spcBef>
              <a:buClrTx/>
              <a:buSzPct val="100000"/>
              <a:buFont typeface="Wingdings" panose="05000000000000000000" pitchFamily="2" charset="2"/>
              <a:buChar char="Ø"/>
            </a:pP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pasākumu organizēšanai pagastā budžetā  ir atvēlēti  vairāk nekā 4 </a:t>
            </a:r>
            <a:r>
              <a:rPr lang="lv-LV"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tūkst.</a:t>
            </a:r>
            <a:r>
              <a:rPr lang="lv-LV" sz="1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euro</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ts val="0"/>
              </a:spcBef>
              <a:buClrTx/>
              <a:buSzPct val="100000"/>
              <a:buFont typeface="Wingdings" panose="05000000000000000000" pitchFamily="2" charset="2"/>
              <a:buChar char="Ø"/>
            </a:pP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kultūras nama budžets sastāda 49 647 EUR</a:t>
            </a:r>
          </a:p>
          <a:p>
            <a:pPr lvl="0" algn="just">
              <a:lnSpc>
                <a:spcPct val="120000"/>
              </a:lnSpc>
              <a:spcBef>
                <a:spcPts val="0"/>
              </a:spcBef>
              <a:buClrTx/>
              <a:buSzPct val="100000"/>
              <a:buFont typeface="Wingdings" panose="05000000000000000000" pitchFamily="2" charset="2"/>
              <a:buChar char="v"/>
            </a:pPr>
            <a:r>
              <a:rPr lang="lv-LV" sz="16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Pašvaldības nekustamo īpašumu ierakstīšana </a:t>
            </a:r>
            <a:r>
              <a:rPr lang="lv-LV" sz="1600" u="sng"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zemegrāmatā</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ts val="0"/>
              </a:spcBef>
              <a:buClrTx/>
              <a:buSzPct val="100000"/>
              <a:buFont typeface="Wingdings" panose="05000000000000000000" pitchFamily="2" charset="2"/>
              <a:buChar char="Ø"/>
            </a:pP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plānots veikt uzmērīšanas darbus un ierakstīt zemesgrāmatā Bērzgales kapsētas zemi, kadastra Nr.7844-002-0258  platībā 2,5 ha, Brāļu kapu zemi, kadastra Nr.7844-002-0259 ar platību 0,23 ha un </a:t>
            </a:r>
            <a:r>
              <a:rPr lang="lv-LV"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Grebeižu</a:t>
            </a: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kapsētas zemi, kadastra Nr.7844-004-0198, platība 0,2658 ha;</a:t>
            </a:r>
          </a:p>
          <a:p>
            <a:pPr lvl="0" algn="just">
              <a:lnSpc>
                <a:spcPct val="120000"/>
              </a:lnSpc>
              <a:spcBef>
                <a:spcPts val="0"/>
              </a:spcBef>
              <a:buClrTx/>
              <a:buSzPct val="100000"/>
              <a:buFont typeface="Wingdings" panose="05000000000000000000" pitchFamily="2" charset="2"/>
              <a:buChar char="Ø"/>
            </a:pPr>
            <a:r>
              <a:rPr lang="lv-LV"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pārvaldes budžetā šim mērķim ieplānoti 3000 EUR.</a:t>
            </a:r>
          </a:p>
          <a:p>
            <a:pPr marL="0" indent="0">
              <a:buNone/>
            </a:pPr>
            <a:endParaRPr lang="lv-LV" dirty="0"/>
          </a:p>
        </p:txBody>
      </p:sp>
    </p:spTree>
    <p:extLst>
      <p:ext uri="{BB962C8B-B14F-4D97-AF65-F5344CB8AC3E}">
        <p14:creationId xmlns:p14="http://schemas.microsoft.com/office/powerpoint/2010/main" val="220359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00" y="512323"/>
            <a:ext cx="9264335" cy="606357"/>
          </a:xfrm>
        </p:spPr>
        <p:txBody>
          <a:bodyPr>
            <a:normAutofit/>
          </a:bodyPr>
          <a:lstStyle/>
          <a:p>
            <a:r>
              <a:rPr lang="lv-LV" sz="1800" b="1" dirty="0">
                <a:solidFill>
                  <a:schemeClr val="tx1"/>
                </a:solidFill>
                <a:latin typeface="Times New Roman" panose="02020603050405020304" pitchFamily="18" charset="0"/>
                <a:cs typeface="Times New Roman" panose="02020603050405020304" pitchFamily="18" charset="0"/>
              </a:rPr>
              <a:t>PAMATBUDŽETA KOPĒJO IZDEVUMU (387 827 EUR) PLĀNS 2016.GADAM PĒC EKK</a:t>
            </a:r>
          </a:p>
        </p:txBody>
      </p:sp>
      <p:graphicFrame>
        <p:nvGraphicFramePr>
          <p:cNvPr id="5" name="Chart 4"/>
          <p:cNvGraphicFramePr/>
          <p:nvPr>
            <p:extLst>
              <p:ext uri="{D42A27DB-BD31-4B8C-83A1-F6EECF244321}">
                <p14:modId xmlns:p14="http://schemas.microsoft.com/office/powerpoint/2010/main" val="2917965765"/>
              </p:ext>
            </p:extLst>
          </p:nvPr>
        </p:nvGraphicFramePr>
        <p:xfrm>
          <a:off x="219967" y="984789"/>
          <a:ext cx="9387868" cy="5338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105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869" y="341517"/>
            <a:ext cx="9283791" cy="6419206"/>
          </a:xfrm>
        </p:spPr>
        <p:txBody>
          <a:bodyPr>
            <a:normAutofit fontScale="32500" lnSpcReduction="20000"/>
          </a:bodyPr>
          <a:lstStyle/>
          <a:p>
            <a:pPr marL="0" indent="0" algn="just">
              <a:lnSpc>
                <a:spcPct val="115000"/>
              </a:lnSpc>
              <a:buNone/>
            </a:pPr>
            <a:r>
              <a:rPr lang="lv-LV" sz="2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Plānotie iestāžu uzturēšanas izdevumi 2016.gadam ir samazinājušies par 16 </a:t>
            </a:r>
            <a:r>
              <a:rPr lang="lv-LV" sz="29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tūkst.</a:t>
            </a:r>
            <a:r>
              <a:rPr lang="lv-LV" sz="29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euro</a:t>
            </a:r>
            <a:r>
              <a:rPr lang="lv-LV" sz="2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jeb par</a:t>
            </a:r>
            <a:r>
              <a:rPr lang="lv-LV" sz="29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10,4%. </a:t>
            </a:r>
            <a:endParaRPr lang="lv-LV"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buNone/>
            </a:pPr>
            <a:r>
              <a:rPr lang="lv-LV" sz="43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Iestāžu uzturēšanas izdevumi</a:t>
            </a:r>
            <a:r>
              <a:rPr lang="lv-LV" sz="4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un būtiskākās izmaiņas attiecībā pret 2015.gada izpildi</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ClrTx/>
              <a:buSzPct val="100000"/>
              <a:buFont typeface="Wingdings" panose="05000000000000000000" pitchFamily="2" charset="2"/>
              <a:buChar char="v"/>
            </a:pPr>
            <a:r>
              <a:rPr lang="lv-LV" sz="43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atlīdzības izdevumi</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nedaudz samazinājušies,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t.i.par</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1,1%, jo 2015.gadā tika saņemti valsts budžeta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transferti</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no Nodarbinātības Valsts aģentūras 1728 EUR apmērā skolēnu un to darba vadītāja atlīdzībai un samaksāts par veiktajiem remontdarbiem un pakalpojumiem pēc  uzņēmuma līguma  vairāk nekā 8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tūkst.</a:t>
            </a:r>
            <a:r>
              <a:rPr lang="lv-LV" sz="43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euro</a:t>
            </a:r>
            <a:r>
              <a:rPr lang="lv-LV" sz="43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2016.gadam pagaidām nav ieplānoti valsts budžeta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transferti</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skolēnu nodarbinātībai un plānotie darbi pēc uzņēmuma līguma ir samazinājušies par 65 %. Savukārt, ja atlīdzības izdevumu izmaiņas vērtē pēc amatu sarakstā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apstprinātajām</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algām un to piemaksām 2015.gadā un 2016.gadā, tad atlīdzības palielinājums ir 2,8% . Atlīdzības palielinājumu ietekmē šādi faktori:</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minimālās darba algas palielināšanās no 360 EUR līdz 370 EUR mēnesī;</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pārējo darba algu, kas saņem vairāk par minimālo darba samaksu paaugstināšana par koeficientu 1,0278;</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atsevišķu piemaksu par papildus darbu veikšanu iestrādāšana pamatalgā, līdz ar to palielinās atvaļinājuma pabalsta un prēmijas apjoms;</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darba slodzes palielināšana amatam „Jaunatnes lietu speciālists” no 0,25 līdz 0,5 likmei;</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darba slodzes palielināšana amatam „Sporta organizators” no 0,2 līdz 0,3 likmei;</a:t>
            </a:r>
          </a:p>
          <a:p>
            <a:pPr lvl="0" algn="just">
              <a:lnSpc>
                <a:spcPct val="115000"/>
              </a:lnSpc>
              <a:buClrTx/>
              <a:buSzPct val="100000"/>
              <a:buFont typeface="Wingdings" panose="05000000000000000000" pitchFamily="2" charset="2"/>
              <a:buChar char=""/>
            </a:pPr>
            <a:r>
              <a:rPr lang="lv-LV" sz="43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Pakalpojumi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samazinājušies par 11 873 EUR jeb par 22 %. Lielākie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pakapojumi</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kas saņemti  2015.gadā:</a:t>
            </a:r>
          </a:p>
          <a:p>
            <a:pPr lvl="0" algn="just">
              <a:lnSpc>
                <a:spcPct val="115000"/>
              </a:lnSpc>
              <a:buClrTx/>
              <a:buSzPct val="100000"/>
              <a:buFont typeface="Wingdings" panose="05000000000000000000" pitchFamily="2" charset="2"/>
              <a:buChar char="Ø"/>
            </a:pPr>
            <a:r>
              <a:rPr lang="lv-LV" sz="43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tika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veikta videokameru uzstādīšana pamatskolā un kultūras nama iekštelpās un ārā, kas kopā izmaksāja 4191 EUR;</a:t>
            </a:r>
          </a:p>
          <a:p>
            <a:pPr lvl="0" algn="just">
              <a:lnSpc>
                <a:spcPct val="115000"/>
              </a:lnSpc>
              <a:buClrTx/>
              <a:buSzPct val="100000"/>
              <a:buFont typeface="Wingdings" panose="05000000000000000000" pitchFamily="2" charset="2"/>
              <a:buChar char="Ø"/>
            </a:pPr>
            <a:r>
              <a:rPr lang="lv-LV" sz="43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pamatskolas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sporta laukuma planēšana un izlīdzināšana izmaksāja 3017 EUR;</a:t>
            </a:r>
          </a:p>
          <a:p>
            <a:pPr lvl="0" algn="just">
              <a:lnSpc>
                <a:spcPct val="115000"/>
              </a:lnSpc>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tāmes izstrāde </a:t>
            </a:r>
            <a:r>
              <a:rPr lang="lv-LV" sz="43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A.Rupaiņa</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muzeja ekspozīcijas zāles renovācijai un izbūvei, 964 EUR.</a:t>
            </a:r>
          </a:p>
          <a:p>
            <a:pPr lvl="0" algn="just">
              <a:lnSpc>
                <a:spcPct val="115000"/>
              </a:lnSpc>
              <a:spcAft>
                <a:spcPts val="1000"/>
              </a:spcAft>
              <a:buClrTx/>
              <a:buSzPct val="100000"/>
              <a:buFont typeface="Wingdings" panose="05000000000000000000" pitchFamily="2" charset="2"/>
              <a:buChar char="Ø"/>
            </a:pP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2016.gadā plānotie pakalpojumi ir novirzīti vairāk uz ikdienā nepieciešamajiem pakalpojumiem un  kultūras pasākumu organizēšanai</a:t>
            </a:r>
            <a:r>
              <a:rPr lang="lv-LV" sz="43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Aft>
                <a:spcPts val="1000"/>
              </a:spcAft>
              <a:buClrTx/>
              <a:buSzPct val="100000"/>
              <a:buFont typeface="Wingdings" panose="05000000000000000000" pitchFamily="2" charset="2"/>
              <a:buChar char=""/>
            </a:pPr>
            <a:r>
              <a:rPr lang="lv-LV" sz="43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Materiāli un energoresursi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samazinājušies par 6781 EUR jeb par 10,1%. Mazāk ir ieplānots remontmateriālu, saimniecības preču un inventāra iegādei. </a:t>
            </a:r>
          </a:p>
          <a:p>
            <a:pPr lvl="0" algn="just">
              <a:lnSpc>
                <a:spcPct val="115000"/>
              </a:lnSpc>
              <a:spcAft>
                <a:spcPts val="1000"/>
              </a:spcAft>
              <a:buClrTx/>
              <a:buSzPct val="100000"/>
              <a:buFont typeface="Wingdings" panose="05000000000000000000" pitchFamily="2" charset="2"/>
              <a:buChar char="Ø"/>
            </a:pPr>
            <a:endParaRPr lang="lv-LV"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82918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55" y="244242"/>
            <a:ext cx="8991960" cy="3666278"/>
          </a:xfrm>
        </p:spPr>
        <p:txBody>
          <a:bodyPr>
            <a:normAutofit/>
          </a:bodyPr>
          <a:lstStyle/>
          <a:p>
            <a:pPr marL="571500" indent="0">
              <a:lnSpc>
                <a:spcPct val="115000"/>
              </a:lnSpc>
              <a:buNone/>
            </a:pPr>
            <a:r>
              <a:rPr lang="lv-LV"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Būtiskākās </a:t>
            </a:r>
            <a:r>
              <a:rPr lang="lv-LV" sz="1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izmaiņas ir izdevumu kodā </a:t>
            </a:r>
            <a:r>
              <a:rPr lang="lv-LV" sz="1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5200 </a:t>
            </a:r>
            <a:r>
              <a:rPr lang="lv-LV" sz="1400" b="1" u="sng" dirty="0">
                <a:latin typeface="Times New Roman" panose="02020603050405020304" pitchFamily="18" charset="0"/>
                <a:cs typeface="Times New Roman" panose="02020603050405020304" pitchFamily="18" charset="0"/>
              </a:rPr>
              <a:t>“Kapitālie izdevumi”</a:t>
            </a:r>
            <a:endPar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buClrTx/>
              <a:buSzPct val="100000"/>
              <a:buFont typeface="Wingdings" panose="05000000000000000000" pitchFamily="2" charset="2"/>
              <a:buChar char=""/>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izdevumi samazinājušies par 75 %. 2016.gadam nepietiek sava budžeta līdzekļu un arī nav paredzēts projektu ietvaros saņemt līdzekļus, lai veiktu kapitālieguldījumus;</a:t>
            </a:r>
          </a:p>
          <a:p>
            <a:pPr lvl="0" algn="just">
              <a:lnSpc>
                <a:spcPct val="115000"/>
              </a:lnSpc>
              <a:buClrTx/>
              <a:buSzPct val="100000"/>
              <a:buFont typeface="Wingdings" panose="05000000000000000000" pitchFamily="2" charset="2"/>
              <a:buChar char=""/>
            </a:pP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plānots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veikt jauna ūdensvada sistēmas pieslēgšanu četrām dzīvojamām mājām Dārzu ielā, Bērzgales ciemā, 5500 EUR (</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atbilst vidēja termiņa prioritātei pēc Attīstības programmas</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RV 2.1., U.2.1.1.);</a:t>
            </a:r>
          </a:p>
          <a:p>
            <a:pPr lvl="0" algn="just">
              <a:lnSpc>
                <a:spcPct val="115000"/>
              </a:lnSpc>
              <a:buClrTx/>
              <a:buSzPct val="100000"/>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mācību grāmatu un projektora iegāde pamatskolā, lai papildinātu materiāltehnisko bāzi, 1250 EUR (</a:t>
            </a:r>
            <a:r>
              <a:rPr lang="lv-LV" sz="1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atbilst vidēja termiņa prioritātei pēc Attīstības programmas</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U.2.2.2.);</a:t>
            </a:r>
          </a:p>
          <a:p>
            <a:pPr lvl="0" algn="just">
              <a:lnSpc>
                <a:spcPct val="115000"/>
              </a:lnSpc>
              <a:buClrTx/>
              <a:buSzPct val="100000"/>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Bibliotēku fonda papildināšanai un grāmatu plauktu iegādei </a:t>
            </a:r>
            <a:r>
              <a:rPr lang="lv-LV"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atvēlēti </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3000 EUR. Ar novada pašvaldības projekta „Rēzeknes novada publisko Internetu pieejas punktu attīstība” atbalsta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ietavaros</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bibliotēkā uzlabots tehniskais aprīkojums (saņemts jauns dators un </a:t>
            </a:r>
            <a:r>
              <a:rPr lang="lv-LV"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multifukcionālā</a:t>
            </a: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iekārta). Ir pieejams bezmaksas bezvadu internets;</a:t>
            </a:r>
          </a:p>
          <a:p>
            <a:pPr lvl="0" algn="just">
              <a:lnSpc>
                <a:spcPct val="115000"/>
              </a:lnSpc>
              <a:spcAft>
                <a:spcPts val="1000"/>
              </a:spcAft>
              <a:buClrTx/>
              <a:buSzPct val="100000"/>
              <a:buFont typeface="Wingdings" panose="05000000000000000000" pitchFamily="2" charset="2"/>
              <a:buChar char=""/>
            </a:pPr>
            <a:r>
              <a:rPr lang="lv-LV"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pirmsskolas izglītības iestādē ieplānots jauns dators 300 EUR darbam ar ēdināšanas programmas  uzskaiti.</a:t>
            </a:r>
          </a:p>
          <a:p>
            <a:pPr marL="0" indent="0">
              <a:buNone/>
            </a:pPr>
            <a:endParaRPr lang="lv-LV"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403" y="3845465"/>
            <a:ext cx="3630038" cy="27225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06" y="3995636"/>
            <a:ext cx="3078804" cy="20525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014" y="4482020"/>
            <a:ext cx="3265485" cy="1986503"/>
          </a:xfrm>
          <a:prstGeom prst="rect">
            <a:avLst/>
          </a:prstGeom>
        </p:spPr>
      </p:pic>
    </p:spTree>
    <p:extLst>
      <p:ext uri="{BB962C8B-B14F-4D97-AF65-F5344CB8AC3E}">
        <p14:creationId xmlns:p14="http://schemas.microsoft.com/office/powerpoint/2010/main" val="3047116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819" y="298315"/>
            <a:ext cx="6812964" cy="538264"/>
          </a:xfrm>
        </p:spPr>
        <p:txBody>
          <a:bodyPr>
            <a:normAutofit fontScale="90000"/>
          </a:bodyPr>
          <a:lstStyle/>
          <a:p>
            <a:r>
              <a:rPr lang="fi-FI" sz="1800" b="1" dirty="0">
                <a:solidFill>
                  <a:schemeClr val="tx1"/>
                </a:solidFill>
                <a:latin typeface="Times New Roman" panose="02020603050405020304" pitchFamily="18" charset="0"/>
                <a:cs typeface="Times New Roman" panose="02020603050405020304" pitchFamily="18" charset="0"/>
              </a:rPr>
              <a:t>AIZŅĒMUMU PAMATSUMMAS ATMAKSA VALSTS KASEI, EUR</a:t>
            </a:r>
            <a:endParaRPr lang="lv-LV"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3845979958"/>
              </p:ext>
            </p:extLst>
          </p:nvPr>
        </p:nvGraphicFramePr>
        <p:xfrm>
          <a:off x="543331" y="583659"/>
          <a:ext cx="7978099" cy="597288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494" y="3219854"/>
            <a:ext cx="2408812" cy="3211749"/>
          </a:xfrm>
          <a:prstGeom prst="rect">
            <a:avLst/>
          </a:prstGeom>
        </p:spPr>
      </p:pic>
    </p:spTree>
    <p:extLst>
      <p:ext uri="{BB962C8B-B14F-4D97-AF65-F5344CB8AC3E}">
        <p14:creationId xmlns:p14="http://schemas.microsoft.com/office/powerpoint/2010/main" val="340536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161</TotalTime>
  <Words>1047</Words>
  <Application>Microsoft Office PowerPoint</Application>
  <PresentationFormat>Platekrāna</PresentationFormat>
  <Paragraphs>105</Paragraphs>
  <Slides>15</Slides>
  <Notes>0</Notes>
  <HiddenSlides>0</HiddenSlides>
  <MMClips>0</MMClips>
  <ScaleCrop>false</ScaleCrop>
  <HeadingPairs>
    <vt:vector size="8" baseType="variant">
      <vt:variant>
        <vt:lpstr>Lietotie fonti</vt:lpstr>
      </vt:variant>
      <vt:variant>
        <vt:i4>7</vt:i4>
      </vt:variant>
      <vt:variant>
        <vt:lpstr>Dizains</vt:lpstr>
      </vt:variant>
      <vt:variant>
        <vt:i4>1</vt:i4>
      </vt:variant>
      <vt:variant>
        <vt:lpstr>Iegulti OLE serveri</vt:lpstr>
      </vt:variant>
      <vt:variant>
        <vt:i4>1</vt:i4>
      </vt:variant>
      <vt:variant>
        <vt:lpstr>Slaidu virsraksti</vt:lpstr>
      </vt:variant>
      <vt:variant>
        <vt:i4>15</vt:i4>
      </vt:variant>
    </vt:vector>
  </HeadingPairs>
  <TitlesOfParts>
    <vt:vector size="24" baseType="lpstr">
      <vt:lpstr>Arial</vt:lpstr>
      <vt:lpstr>Calibri</vt:lpstr>
      <vt:lpstr>Georgia</vt:lpstr>
      <vt:lpstr>Times New Roman</vt:lpstr>
      <vt:lpstr>Trebuchet MS</vt:lpstr>
      <vt:lpstr>Wingdings</vt:lpstr>
      <vt:lpstr>Wingdings 3</vt:lpstr>
      <vt:lpstr>Facet</vt:lpstr>
      <vt:lpstr>Document</vt:lpstr>
      <vt:lpstr>PowerPoint prezentācija</vt:lpstr>
      <vt:lpstr>PowerPoint prezentācija</vt:lpstr>
      <vt:lpstr>PowerPoint prezentācija</vt:lpstr>
      <vt:lpstr>PAMATBUDŽETA IZDEVUMI (387 827 EUR)  PĒC FUNKCIONĀLAJĀM KATEGORIJĀM 2016.GADĀ, EUR UN TO ĪPATSVARS, %</vt:lpstr>
      <vt:lpstr>PowerPoint prezentācija</vt:lpstr>
      <vt:lpstr>PAMATBUDŽETA KOPĒJO IZDEVUMU (387 827 EUR) PLĀNS 2016.GADAM PĒC EKK</vt:lpstr>
      <vt:lpstr>PowerPoint prezentācija</vt:lpstr>
      <vt:lpstr>PowerPoint prezentācija</vt:lpstr>
      <vt:lpstr>AIZŅĒMUMU PAMATSUMMAS ATMAKSA VALSTS KASEI, EUR</vt:lpstr>
      <vt:lpstr>PowerPoint prezentācija</vt:lpstr>
      <vt:lpstr>SPECIĀLAIS BUDŽETS </vt:lpstr>
      <vt:lpstr>PowerPoint prezentācija</vt:lpstr>
      <vt:lpstr>2016.GADA IZDEVUMUS RAKSTUROJOŠIE RĀDĪTĀJI </vt:lpstr>
      <vt:lpstr>PROJEKTI 2016.GADĀ UN NĀKOTNES PLĀNI 2017.-2018.GADAM</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Darbinieks</dc:creator>
  <cp:lastModifiedBy>Darbinieks</cp:lastModifiedBy>
  <cp:revision>22</cp:revision>
  <dcterms:created xsi:type="dcterms:W3CDTF">2016-01-13T11:54:55Z</dcterms:created>
  <dcterms:modified xsi:type="dcterms:W3CDTF">2016-01-18T13:25:08Z</dcterms:modified>
</cp:coreProperties>
</file>